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276" r:id="rId4"/>
    <p:sldId id="277" r:id="rId5"/>
    <p:sldId id="278" r:id="rId6"/>
    <p:sldId id="279" r:id="rId7"/>
    <p:sldId id="280" r:id="rId8"/>
    <p:sldId id="281" r:id="rId9"/>
    <p:sldId id="283" r:id="rId10"/>
    <p:sldId id="284" r:id="rId11"/>
    <p:sldId id="282" r:id="rId12"/>
    <p:sldId id="286" r:id="rId13"/>
    <p:sldId id="288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3" r:id="rId25"/>
    <p:sldId id="302" r:id="rId26"/>
    <p:sldId id="30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CE83-F25B-43BE-AFA1-3A02FA675FC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511F160-0F7C-499F-A206-71E3E12D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8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CE83-F25B-43BE-AFA1-3A02FA675FC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11F160-0F7C-499F-A206-71E3E12D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2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CE83-F25B-43BE-AFA1-3A02FA675FC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11F160-0F7C-499F-A206-71E3E12D6C3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463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CE83-F25B-43BE-AFA1-3A02FA675FC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11F160-0F7C-499F-A206-71E3E12D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13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CE83-F25B-43BE-AFA1-3A02FA675FC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11F160-0F7C-499F-A206-71E3E12D6C3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0546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CE83-F25B-43BE-AFA1-3A02FA675FC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11F160-0F7C-499F-A206-71E3E12D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45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CE83-F25B-43BE-AFA1-3A02FA675FC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F160-0F7C-499F-A206-71E3E12D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3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CE83-F25B-43BE-AFA1-3A02FA675FC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F160-0F7C-499F-A206-71E3E12D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CE83-F25B-43BE-AFA1-3A02FA675FC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F160-0F7C-499F-A206-71E3E12D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3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CE83-F25B-43BE-AFA1-3A02FA675FC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11F160-0F7C-499F-A206-71E3E12D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8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CE83-F25B-43BE-AFA1-3A02FA675FC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11F160-0F7C-499F-A206-71E3E12D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0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CE83-F25B-43BE-AFA1-3A02FA675FC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11F160-0F7C-499F-A206-71E3E12D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1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CE83-F25B-43BE-AFA1-3A02FA675FC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F160-0F7C-499F-A206-71E3E12D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7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CE83-F25B-43BE-AFA1-3A02FA675FC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F160-0F7C-499F-A206-71E3E12D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5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CE83-F25B-43BE-AFA1-3A02FA675FC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F160-0F7C-499F-A206-71E3E12D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3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CE83-F25B-43BE-AFA1-3A02FA675FC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11F160-0F7C-499F-A206-71E3E12D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CE83-F25B-43BE-AFA1-3A02FA675FC0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511F160-0F7C-499F-A206-71E3E12D6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7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7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7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101" y="1154806"/>
            <a:ext cx="9817480" cy="5220236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dirty="0">
                <a:solidFill>
                  <a:srgbClr val="FF0000"/>
                </a:solidFill>
              </a:rPr>
              <a:t>عامل خطر دارد: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 smtClean="0">
                <a:cs typeface="B Titr" panose="00000700000000000000" pitchFamily="2" charset="-78"/>
              </a:rPr>
              <a:t>الف)</a:t>
            </a:r>
            <a:r>
              <a:rPr lang="fa-IR" sz="2000" b="1" dirty="0" smtClean="0">
                <a:cs typeface="B Nazanin" panose="00000400000000000000" pitchFamily="2" charset="-78"/>
              </a:rPr>
              <a:t>در صورتی </a:t>
            </a:r>
            <a:r>
              <a:rPr lang="fa-IR" sz="2000" b="1" dirty="0">
                <a:cs typeface="B Nazanin" panose="00000400000000000000" pitchFamily="2" charset="-78"/>
              </a:rPr>
              <a:t>که نتیجه تست </a:t>
            </a:r>
            <a:r>
              <a:rPr lang="en-US" sz="2000" b="1" dirty="0">
                <a:cs typeface="B Nazanin" panose="00000400000000000000" pitchFamily="2" charset="-78"/>
              </a:rPr>
              <a:t>OAE</a:t>
            </a:r>
            <a:r>
              <a:rPr lang="fa-IR" sz="2000" b="1" dirty="0">
                <a:cs typeface="B Nazanin" panose="00000400000000000000" pitchFamily="2" charset="-78"/>
              </a:rPr>
              <a:t>در بدو تولد ناکامل باشد، نوزاد را برای </a:t>
            </a:r>
            <a:r>
              <a:rPr lang="fa-IR" sz="2000" b="1" dirty="0" smtClean="0">
                <a:cs typeface="B Nazanin" panose="00000400000000000000" pitchFamily="2" charset="-78"/>
              </a:rPr>
              <a:t>انجام  </a:t>
            </a:r>
            <a:r>
              <a:rPr lang="en-US" sz="2000" b="1" dirty="0">
                <a:cs typeface="B Nazanin" panose="00000400000000000000" pitchFamily="2" charset="-78"/>
              </a:rPr>
              <a:t>OAE</a:t>
            </a:r>
            <a:r>
              <a:rPr lang="fa-IR" sz="2000" b="1" dirty="0">
                <a:cs typeface="B Nazanin" panose="00000400000000000000" pitchFamily="2" charset="-78"/>
              </a:rPr>
              <a:t>و </a:t>
            </a:r>
            <a:r>
              <a:rPr lang="en-US" sz="2000" b="1" dirty="0" smtClean="0">
                <a:cs typeface="B Nazanin" panose="00000400000000000000" pitchFamily="2" charset="-78"/>
              </a:rPr>
              <a:t>AABR</a:t>
            </a:r>
            <a:r>
              <a:rPr lang="fa-IR" sz="2000" b="1" dirty="0">
                <a:cs typeface="B Nazanin" panose="00000400000000000000" pitchFamily="2" charset="-78"/>
              </a:rPr>
              <a:t>به واحد غربالگری ارجاع دهید و به والدین توویه کنید تا با نتیجه تست </a:t>
            </a:r>
            <a:r>
              <a:rPr lang="fa-IR" sz="2000" b="1" dirty="0" smtClean="0">
                <a:cs typeface="B Nazanin" panose="00000400000000000000" pitchFamily="2" charset="-78"/>
              </a:rPr>
              <a:t>برای مراقبت 15-14روزگی </a:t>
            </a:r>
            <a:r>
              <a:rPr lang="fa-IR" sz="2000" b="1" dirty="0">
                <a:cs typeface="B Nazanin" panose="00000400000000000000" pitchFamily="2" charset="-78"/>
              </a:rPr>
              <a:t>مراجعه کنند. در غیر این </a:t>
            </a:r>
            <a:r>
              <a:rPr lang="fa-IR" sz="2000" b="1" dirty="0" smtClean="0">
                <a:cs typeface="B Nazanin" panose="00000400000000000000" pitchFamily="2" charset="-78"/>
              </a:rPr>
              <a:t>صورت </a:t>
            </a:r>
            <a:r>
              <a:rPr lang="fa-IR" sz="2000" b="1" dirty="0">
                <a:cs typeface="B Nazanin" panose="00000400000000000000" pitchFamily="2" charset="-78"/>
              </a:rPr>
              <a:t>بدلیل وجود عوامل خطر، نوزاد را برای انجام </a:t>
            </a:r>
            <a:r>
              <a:rPr lang="fa-IR" sz="2000" b="1" dirty="0" smtClean="0">
                <a:cs typeface="B Nazanin" panose="00000400000000000000" pitchFamily="2" charset="-78"/>
              </a:rPr>
              <a:t>تست</a:t>
            </a:r>
            <a:r>
              <a:rPr lang="en-US" sz="2000" b="1" dirty="0">
                <a:cs typeface="B Nazanin" panose="00000400000000000000" pitchFamily="2" charset="-78"/>
              </a:rPr>
              <a:t>AABR</a:t>
            </a:r>
            <a:r>
              <a:rPr lang="fa-IR" sz="2000" b="1" dirty="0">
                <a:cs typeface="B Nazanin" panose="00000400000000000000" pitchFamily="2" charset="-78"/>
              </a:rPr>
              <a:t>ارجاع نموده و به والدین </a:t>
            </a:r>
            <a:r>
              <a:rPr lang="fa-IR" sz="2000" b="1" dirty="0" smtClean="0">
                <a:cs typeface="B Nazanin" panose="00000400000000000000" pitchFamily="2" charset="-78"/>
              </a:rPr>
              <a:t>توصیه </a:t>
            </a:r>
            <a:r>
              <a:rPr lang="fa-IR" sz="2000" b="1" dirty="0">
                <a:cs typeface="B Nazanin" panose="00000400000000000000" pitchFamily="2" charset="-78"/>
              </a:rPr>
              <a:t>کنید تا با نتیجه تست برای </a:t>
            </a:r>
            <a:r>
              <a:rPr lang="fa-IR" sz="2000" b="1" dirty="0" smtClean="0">
                <a:cs typeface="B Nazanin" panose="00000400000000000000" pitchFamily="2" charset="-78"/>
              </a:rPr>
              <a:t>مراقبت  14-15روزگی مراجعه </a:t>
            </a:r>
            <a:r>
              <a:rPr lang="fa-IR" sz="2000" b="1" dirty="0">
                <a:cs typeface="B Nazanin" panose="00000400000000000000" pitchFamily="2" charset="-78"/>
              </a:rPr>
              <a:t>کنند (مسیر مشخص شده  </a:t>
            </a:r>
            <a:r>
              <a:rPr lang="en-US" sz="2000" b="1" dirty="0">
                <a:cs typeface="B Nazanin" panose="00000400000000000000" pitchFamily="2" charset="-78"/>
              </a:rPr>
              <a:t>c</a:t>
            </a:r>
            <a:r>
              <a:rPr lang="fa-IR" sz="2000" b="1" dirty="0">
                <a:cs typeface="B Nazanin" panose="00000400000000000000" pitchFamily="2" charset="-78"/>
              </a:rPr>
              <a:t>در ارزیابی شنوایی  </a:t>
            </a:r>
            <a:r>
              <a:rPr lang="fa-IR" sz="2000" b="1" dirty="0" smtClean="0">
                <a:cs typeface="B Nazanin" panose="00000400000000000000" pitchFamily="2" charset="-78"/>
              </a:rPr>
              <a:t>3-5روزگی).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 smtClean="0">
                <a:cs typeface="B Titr" panose="00000700000000000000" pitchFamily="2" charset="-78"/>
              </a:rPr>
              <a:t>ب)</a:t>
            </a:r>
            <a:r>
              <a:rPr lang="fa-IR" sz="2000" b="1" dirty="0" smtClean="0">
                <a:cs typeface="B Nazanin" panose="00000400000000000000" pitchFamily="2" charset="-78"/>
              </a:rPr>
              <a:t>در صورتی </a:t>
            </a:r>
            <a:r>
              <a:rPr lang="fa-IR" sz="2000" b="1" dirty="0">
                <a:cs typeface="B Nazanin" panose="00000400000000000000" pitchFamily="2" charset="-78"/>
              </a:rPr>
              <a:t>که نتیجه تست </a:t>
            </a:r>
            <a:r>
              <a:rPr lang="en-US" sz="2000" b="1" dirty="0">
                <a:cs typeface="B Nazanin" panose="00000400000000000000" pitchFamily="2" charset="-78"/>
              </a:rPr>
              <a:t>OAE</a:t>
            </a:r>
            <a:r>
              <a:rPr lang="fa-IR" sz="2000" b="1" dirty="0">
                <a:cs typeface="B Nazanin" panose="00000400000000000000" pitchFamily="2" charset="-78"/>
              </a:rPr>
              <a:t>در بدو تولد </a:t>
            </a:r>
            <a:r>
              <a:rPr lang="fa-IR" sz="2000" b="1" dirty="0" smtClean="0">
                <a:cs typeface="B Nazanin" panose="00000400000000000000" pitchFamily="2" charset="-78"/>
              </a:rPr>
              <a:t>ناکامل </a:t>
            </a:r>
            <a:r>
              <a:rPr lang="fa-IR" sz="2000" b="1" dirty="0">
                <a:cs typeface="B Nazanin" panose="00000400000000000000" pitchFamily="2" charset="-78"/>
              </a:rPr>
              <a:t>باشتد، </a:t>
            </a:r>
            <a:r>
              <a:rPr lang="fa-IR" sz="2000" b="1" dirty="0" smtClean="0">
                <a:cs typeface="B Nazanin" panose="00000400000000000000" pitchFamily="2" charset="-78"/>
              </a:rPr>
              <a:t>نوزاد را برای </a:t>
            </a:r>
            <a:r>
              <a:rPr lang="fa-IR" sz="2000" b="1" dirty="0">
                <a:cs typeface="B Nazanin" panose="00000400000000000000" pitchFamily="2" charset="-78"/>
              </a:rPr>
              <a:t>انجام  </a:t>
            </a:r>
            <a:r>
              <a:rPr lang="en-US" sz="2000" b="1" dirty="0">
                <a:cs typeface="B Nazanin" panose="00000400000000000000" pitchFamily="2" charset="-78"/>
              </a:rPr>
              <a:t>OAE</a:t>
            </a:r>
            <a:r>
              <a:rPr lang="fa-IR" sz="2000" b="1" dirty="0">
                <a:cs typeface="B Nazanin" panose="00000400000000000000" pitchFamily="2" charset="-78"/>
              </a:rPr>
              <a:t>و </a:t>
            </a:r>
            <a:r>
              <a:rPr lang="en-US" sz="2000" b="1" dirty="0">
                <a:cs typeface="B Nazanin" panose="00000400000000000000" pitchFamily="2" charset="-78"/>
              </a:rPr>
              <a:t>AABR</a:t>
            </a:r>
            <a:r>
              <a:rPr lang="fa-IR" sz="2000" b="1" dirty="0">
                <a:cs typeface="B Nazanin" panose="00000400000000000000" pitchFamily="2" charset="-78"/>
              </a:rPr>
              <a:t>به واحد غربالگری ارجاع دهید و به والدین </a:t>
            </a:r>
            <a:r>
              <a:rPr lang="fa-IR" sz="2000" b="1" dirty="0" smtClean="0">
                <a:cs typeface="B Nazanin" panose="00000400000000000000" pitchFamily="2" charset="-78"/>
              </a:rPr>
              <a:t>توصیه کنید تا با نتیجه </a:t>
            </a:r>
            <a:r>
              <a:rPr lang="fa-IR" sz="2000" b="1" dirty="0">
                <a:cs typeface="B Nazanin" panose="00000400000000000000" pitchFamily="2" charset="-78"/>
              </a:rPr>
              <a:t>تست برای مراقبت 14-15روزگی مراجعه کنند. در </a:t>
            </a:r>
            <a:r>
              <a:rPr lang="fa-IR" sz="2000" b="1" dirty="0" smtClean="0">
                <a:cs typeface="B Nazanin" panose="00000400000000000000" pitchFamily="2" charset="-78"/>
              </a:rPr>
              <a:t>غیر این صورت بدلیل وجودعوامل </a:t>
            </a:r>
            <a:r>
              <a:rPr lang="fa-IR" sz="2000" b="1" dirty="0">
                <a:cs typeface="B Nazanin" panose="00000400000000000000" pitchFamily="2" charset="-78"/>
              </a:rPr>
              <a:t>خطر، نوزاد را برای انجام تست  </a:t>
            </a:r>
            <a:r>
              <a:rPr lang="en-US" sz="2000" b="1" dirty="0">
                <a:cs typeface="B Nazanin" panose="00000400000000000000" pitchFamily="2" charset="-78"/>
              </a:rPr>
              <a:t>AABR</a:t>
            </a:r>
            <a:r>
              <a:rPr lang="fa-IR" sz="2000" b="1" dirty="0">
                <a:cs typeface="B Nazanin" panose="00000400000000000000" pitchFamily="2" charset="-78"/>
              </a:rPr>
              <a:t>ارجاع نموده و به والدین </a:t>
            </a:r>
            <a:r>
              <a:rPr lang="fa-IR" sz="2000" b="1" dirty="0" smtClean="0">
                <a:cs typeface="B Nazanin" panose="00000400000000000000" pitchFamily="2" charset="-78"/>
              </a:rPr>
              <a:t>توصیه کنید تا با</a:t>
            </a:r>
            <a:endParaRPr lang="fa-IR" sz="2000" b="1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>
                <a:cs typeface="B Nazanin" panose="00000400000000000000" pitchFamily="2" charset="-78"/>
              </a:rPr>
              <a:t>نتیجه تست برای مراقبت  14-15روزگی مراجعه کنند (مسیر مشتخص شتده  </a:t>
            </a:r>
            <a:r>
              <a:rPr lang="en-US" sz="2000" b="1" dirty="0">
                <a:cs typeface="B Nazanin" panose="00000400000000000000" pitchFamily="2" charset="-78"/>
              </a:rPr>
              <a:t>c</a:t>
            </a:r>
            <a:r>
              <a:rPr lang="fa-IR" sz="2000" b="1" dirty="0">
                <a:cs typeface="B Nazanin" panose="00000400000000000000" pitchFamily="2" charset="-78"/>
              </a:rPr>
              <a:t>در </a:t>
            </a:r>
            <a:r>
              <a:rPr lang="fa-IR" sz="2000" b="1" dirty="0" smtClean="0">
                <a:cs typeface="B Nazanin" panose="00000400000000000000" pitchFamily="2" charset="-78"/>
              </a:rPr>
              <a:t>ارزیابی شنوایی  3-5روزگی).</a:t>
            </a:r>
            <a:endParaRPr lang="fa-IR" sz="2000" b="1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en-US" sz="2000" b="1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934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406" y="289259"/>
            <a:ext cx="8911687" cy="779687"/>
          </a:xfrm>
        </p:spPr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عوامل خطر  3-5روزگی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403797"/>
            <a:ext cx="11018993" cy="4924022"/>
          </a:xfrm>
        </p:spPr>
        <p:txBody>
          <a:bodyPr>
            <a:normAutofit fontScale="32500" lnSpcReduction="20000"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6400" b="1" dirty="0" smtClean="0">
                <a:cs typeface="B Nazanin" panose="00000400000000000000" pitchFamily="2" charset="-78"/>
              </a:rPr>
              <a:t>آیا </a:t>
            </a:r>
            <a:r>
              <a:rPr lang="fa-IR" sz="6400" b="1" dirty="0">
                <a:cs typeface="B Nazanin" panose="00000400000000000000" pitchFamily="2" charset="-78"/>
              </a:rPr>
              <a:t>مادر در دوران بارداری به یكی از بیماری های سیفیلیس، هرپس، توکسوپلاسموز، سرخجه، </a:t>
            </a:r>
            <a:r>
              <a:rPr lang="fa-IR" sz="6400" b="1" dirty="0" smtClean="0">
                <a:cs typeface="B Nazanin" panose="00000400000000000000" pitchFamily="2" charset="-78"/>
              </a:rPr>
              <a:t>سایتومگالوویروس</a:t>
            </a:r>
            <a:r>
              <a:rPr lang="fa-IR" sz="6400" b="1" dirty="0">
                <a:cs typeface="B Nazanin" panose="00000400000000000000" pitchFamily="2" charset="-78"/>
              </a:rPr>
              <a:t>، اچ </a:t>
            </a:r>
            <a:r>
              <a:rPr lang="fa-IR" sz="6400" b="1" dirty="0" smtClean="0">
                <a:cs typeface="B Nazanin" panose="00000400000000000000" pitchFamily="2" charset="-78"/>
              </a:rPr>
              <a:t>آی وی </a:t>
            </a:r>
            <a:r>
              <a:rPr lang="fa-IR" sz="6400" b="1" dirty="0">
                <a:cs typeface="B Nazanin" panose="00000400000000000000" pitchFamily="2" charset="-78"/>
              </a:rPr>
              <a:t>مبتلا شده است؟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6400" b="1" dirty="0" smtClean="0">
                <a:cs typeface="B Nazanin" panose="00000400000000000000" pitchFamily="2" charset="-78"/>
              </a:rPr>
              <a:t>آیا </a:t>
            </a:r>
            <a:r>
              <a:rPr lang="fa-IR" sz="6400" b="1" dirty="0">
                <a:cs typeface="B Nazanin" panose="00000400000000000000" pitchFamily="2" charset="-78"/>
              </a:rPr>
              <a:t>مادر در دوران بارداری و زایمان مشكلاتی مانند اکلامپسی، پراکلامپسی، زایمان سخت داشته است؟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6400" b="1" dirty="0">
                <a:cs typeface="B Nazanin" panose="00000400000000000000" pitchFamily="2" charset="-78"/>
              </a:rPr>
              <a:t> </a:t>
            </a:r>
            <a:r>
              <a:rPr lang="fa-IR" sz="6400" b="1" dirty="0" smtClean="0">
                <a:cs typeface="B Nazanin" panose="00000400000000000000" pitchFamily="2" charset="-78"/>
              </a:rPr>
              <a:t>آیا </a:t>
            </a:r>
            <a:r>
              <a:rPr lang="fa-IR" sz="6400" b="1" dirty="0">
                <a:cs typeface="B Nazanin" panose="00000400000000000000" pitchFamily="2" charset="-78"/>
              </a:rPr>
              <a:t>نوزاد نارس متولد شده است؟ (پیش از  37هفته بارداری)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6400" b="1" dirty="0">
                <a:cs typeface="B Nazanin" panose="00000400000000000000" pitchFamily="2" charset="-78"/>
              </a:rPr>
              <a:t> </a:t>
            </a:r>
            <a:r>
              <a:rPr lang="fa-IR" sz="6400" b="1" dirty="0" smtClean="0">
                <a:cs typeface="B Nazanin" panose="00000400000000000000" pitchFamily="2" charset="-78"/>
              </a:rPr>
              <a:t>آیا </a:t>
            </a:r>
            <a:r>
              <a:rPr lang="fa-IR" sz="6400" b="1" dirty="0">
                <a:cs typeface="B Nazanin" panose="00000400000000000000" pitchFamily="2" charset="-78"/>
              </a:rPr>
              <a:t>سابقه ضربه به سر (با و یا بدون از دست دادن هوشیاری) وجود دارد؟</a:t>
            </a:r>
          </a:p>
          <a:p>
            <a:pPr algn="r" rt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a-IR" sz="6400" b="1" dirty="0">
                <a:cs typeface="B Nazanin" panose="00000400000000000000" pitchFamily="2" charset="-78"/>
              </a:rPr>
              <a:t> </a:t>
            </a:r>
            <a:r>
              <a:rPr lang="fa-IR" sz="6400" b="1" dirty="0" smtClean="0">
                <a:cs typeface="B Nazanin" panose="00000400000000000000" pitchFamily="2" charset="-78"/>
              </a:rPr>
              <a:t>آیا </a:t>
            </a:r>
            <a:r>
              <a:rPr lang="fa-IR" sz="6400" b="1" dirty="0">
                <a:cs typeface="B Nazanin" panose="00000400000000000000" pitchFamily="2" charset="-78"/>
              </a:rPr>
              <a:t>ناهنجاری در </a:t>
            </a:r>
            <a:r>
              <a:rPr lang="fa-IR" sz="6400" b="1" dirty="0" smtClean="0">
                <a:cs typeface="B Nazanin" panose="00000400000000000000" pitchFamily="2" charset="-78"/>
              </a:rPr>
              <a:t>سرصورت </a:t>
            </a:r>
            <a:r>
              <a:rPr lang="fa-IR" sz="6400" b="1" dirty="0">
                <a:cs typeface="B Nazanin" panose="00000400000000000000" pitchFamily="2" charset="-78"/>
              </a:rPr>
              <a:t>یا گوش وجود دارد؟ (بدشكلی های لاله یا مجرای گوش، وجود </a:t>
            </a:r>
            <a:r>
              <a:rPr lang="fa-IR" sz="6400" b="1" dirty="0" smtClean="0">
                <a:cs typeface="B Nazanin" panose="00000400000000000000" pitchFamily="2" charset="-78"/>
              </a:rPr>
              <a:t>زایده گوش  وجود</a:t>
            </a:r>
            <a:r>
              <a:rPr lang="en-US" sz="6400" b="1" dirty="0">
                <a:cs typeface="B Nazanin" panose="00000400000000000000" pitchFamily="2" charset="-78"/>
              </a:rPr>
              <a:t>Ear </a:t>
            </a:r>
            <a:r>
              <a:rPr lang="en-US" sz="6400" b="1" dirty="0" smtClean="0">
                <a:cs typeface="B Nazanin" panose="00000400000000000000" pitchFamily="2" charset="-78"/>
              </a:rPr>
              <a:t>tag</a:t>
            </a:r>
            <a:r>
              <a:rPr lang="fa-IR" sz="6400" b="1" dirty="0" smtClean="0">
                <a:cs typeface="B Nazanin" panose="00000400000000000000" pitchFamily="2" charset="-78"/>
              </a:rPr>
              <a:t> سوراخ </a:t>
            </a:r>
            <a:r>
              <a:rPr lang="fa-IR" sz="6400" b="1" dirty="0">
                <a:cs typeface="B Nazanin" panose="00000400000000000000" pitchFamily="2" charset="-78"/>
              </a:rPr>
              <a:t>یا منافذ روی گوش، ناهنجاریهای استخوان گیجگاهی، وجود دسته موی سفید جلوی پیشانی، وجود </a:t>
            </a:r>
            <a:r>
              <a:rPr lang="fa-IR" sz="6400" b="1" dirty="0" smtClean="0">
                <a:cs typeface="B Nazanin" panose="00000400000000000000" pitchFamily="2" charset="-78"/>
              </a:rPr>
              <a:t>شكاف کام، وجود </a:t>
            </a:r>
            <a:r>
              <a:rPr lang="fa-IR" sz="6400" b="1" dirty="0">
                <a:cs typeface="B Nazanin" panose="00000400000000000000" pitchFamily="2" charset="-78"/>
              </a:rPr>
              <a:t>شكاف لب)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6400" b="1" dirty="0" smtClean="0">
                <a:cs typeface="B Nazanin" panose="00000400000000000000" pitchFamily="2" charset="-78"/>
              </a:rPr>
              <a:t>آیا </a:t>
            </a:r>
            <a:r>
              <a:rPr lang="fa-IR" sz="6400" b="1" dirty="0">
                <a:cs typeface="B Nazanin" panose="00000400000000000000" pitchFamily="2" charset="-78"/>
              </a:rPr>
              <a:t>سابقه دریافت آنتی بیوتیکها و یا سایر داروهای اتوتوکسیک (</a:t>
            </a:r>
            <a:r>
              <a:rPr lang="fa-IR" sz="6400" b="1" dirty="0" smtClean="0">
                <a:cs typeface="B Nazanin" panose="00000400000000000000" pitchFamily="2" charset="-78"/>
              </a:rPr>
              <a:t>مانند استرپتومایسین</a:t>
            </a:r>
            <a:r>
              <a:rPr lang="fa-IR" sz="6400" b="1" dirty="0">
                <a:cs typeface="B Nazanin" panose="00000400000000000000" pitchFamily="2" charset="-78"/>
              </a:rPr>
              <a:t>، </a:t>
            </a:r>
            <a:r>
              <a:rPr lang="fa-IR" sz="6400" b="1" dirty="0" smtClean="0">
                <a:cs typeface="B Nazanin" panose="00000400000000000000" pitchFamily="2" charset="-78"/>
              </a:rPr>
              <a:t>اریترومایسین</a:t>
            </a:r>
            <a:r>
              <a:rPr lang="fa-IR" sz="6400" b="1" dirty="0">
                <a:cs typeface="B Nazanin" panose="00000400000000000000" pitchFamily="2" charset="-78"/>
              </a:rPr>
              <a:t>، </a:t>
            </a:r>
            <a:r>
              <a:rPr lang="fa-IR" sz="6400" b="1" dirty="0" smtClean="0">
                <a:cs typeface="B Nazanin" panose="00000400000000000000" pitchFamily="2" charset="-78"/>
              </a:rPr>
              <a:t>نئومایسین،</a:t>
            </a:r>
            <a:r>
              <a:rPr lang="fa-IR" sz="6400" b="1" dirty="0">
                <a:cs typeface="B Nazanin" panose="00000400000000000000" pitchFamily="2" charset="-78"/>
              </a:rPr>
              <a:t> جنتامایسین، توبرامایسین، آمیكاسین و .).. و فورسماید ( لازیكس) در دوران بارداری وجود دارد؟ ( با توجه به اطمینان </a:t>
            </a:r>
            <a:r>
              <a:rPr lang="fa-IR" sz="6400" b="1" dirty="0" smtClean="0">
                <a:cs typeface="B Nazanin" panose="00000400000000000000" pitchFamily="2" charset="-78"/>
              </a:rPr>
              <a:t>پدر</a:t>
            </a:r>
            <a:r>
              <a:rPr lang="fa-IR" sz="6400" b="1" dirty="0">
                <a:cs typeface="B Nazanin" panose="00000400000000000000" pitchFamily="2" charset="-78"/>
              </a:rPr>
              <a:t>و مادر به نام داروی استفاده شده </a:t>
            </a:r>
            <a:r>
              <a:rPr lang="fa-IR" sz="6400" b="1" dirty="0" smtClean="0">
                <a:cs typeface="B Nazanin" panose="00000400000000000000" pitchFamily="2" charset="-78"/>
              </a:rPr>
              <a:t>)</a:t>
            </a:r>
            <a:endParaRPr lang="fa-IR" sz="6400" b="1" dirty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6400" b="1" dirty="0" smtClean="0">
                <a:cs typeface="B Nazanin" panose="00000400000000000000" pitchFamily="2" charset="-78"/>
              </a:rPr>
              <a:t> آیا </a:t>
            </a:r>
            <a:r>
              <a:rPr lang="fa-IR" sz="6400" b="1" dirty="0">
                <a:cs typeface="B Nazanin" panose="00000400000000000000" pitchFamily="2" charset="-78"/>
              </a:rPr>
              <a:t>سابقه خانوادگی </a:t>
            </a:r>
            <a:r>
              <a:rPr lang="fa-IR" sz="6400" b="1" dirty="0" smtClean="0">
                <a:cs typeface="B Nazanin" panose="00000400000000000000" pitchFamily="2" charset="-78"/>
              </a:rPr>
              <a:t>کم شنوایی </a:t>
            </a:r>
            <a:r>
              <a:rPr lang="fa-IR" sz="6400" b="1" dirty="0">
                <a:cs typeface="B Nazanin" panose="00000400000000000000" pitchFamily="2" charset="-78"/>
              </a:rPr>
              <a:t>دایمی در دوران کودکی در خویشاوندان نزدیک وجود دارد؟ (منظور وجود سابقه </a:t>
            </a:r>
            <a:r>
              <a:rPr lang="fa-IR" sz="6400" b="1" dirty="0" smtClean="0">
                <a:cs typeface="B Nazanin" panose="00000400000000000000" pitchFamily="2" charset="-78"/>
              </a:rPr>
              <a:t>خانوادگی کم </a:t>
            </a:r>
            <a:r>
              <a:rPr lang="fa-IR" sz="6400" b="1" dirty="0">
                <a:cs typeface="B Nazanin" panose="00000400000000000000" pitchFamily="2" charset="-78"/>
              </a:rPr>
              <a:t>شنوایی دایمی در خویشاوندان درجه </a:t>
            </a:r>
            <a:r>
              <a:rPr lang="fa-IR" sz="6400" b="1" dirty="0" smtClean="0">
                <a:cs typeface="B Nazanin" panose="00000400000000000000" pitchFamily="2" charset="-78"/>
              </a:rPr>
              <a:t>1و2 و </a:t>
            </a:r>
            <a:r>
              <a:rPr lang="fa-IR" sz="6400" b="1" dirty="0">
                <a:cs typeface="B Nazanin" panose="00000400000000000000" pitchFamily="2" charset="-78"/>
              </a:rPr>
              <a:t>3و یا ثمره ازدواج با خویشاوند نزدیک پسرعمو و </a:t>
            </a:r>
            <a:r>
              <a:rPr lang="fa-IR" sz="6400" b="1" dirty="0" smtClean="0">
                <a:cs typeface="B Nazanin" panose="00000400000000000000" pitchFamily="2" charset="-78"/>
              </a:rPr>
              <a:t>دخترعمو</a:t>
            </a:r>
            <a:r>
              <a:rPr lang="fa-IR" sz="6400" b="1" dirty="0">
                <a:cs typeface="B Nazanin" panose="00000400000000000000" pitchFamily="2" charset="-78"/>
              </a:rPr>
              <a:t>، </a:t>
            </a:r>
            <a:r>
              <a:rPr lang="fa-IR" sz="6400" b="1" dirty="0" smtClean="0">
                <a:cs typeface="B Nazanin" panose="00000400000000000000" pitchFamily="2" charset="-78"/>
              </a:rPr>
              <a:t>پسرخاله ودخترخاله</a:t>
            </a:r>
            <a:r>
              <a:rPr lang="fa-IR" sz="6400" b="1" dirty="0">
                <a:cs typeface="B Nazanin" panose="00000400000000000000" pitchFamily="2" charset="-78"/>
              </a:rPr>
              <a:t>، پسردایی و دخترعمه، دختردایی و پسرعمه، ازدواج با نوه خاله، نوه عمو و نوه دایی میباشد</a:t>
            </a:r>
            <a:endParaRPr lang="en-US" sz="6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4456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105" y="495321"/>
            <a:ext cx="8911687" cy="1280890"/>
          </a:xfrm>
        </p:spPr>
        <p:txBody>
          <a:bodyPr/>
          <a:lstStyle/>
          <a:p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ارزیابی شنوایی نوزاد در مراقبت  14-15روزگی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 از والدین درباره عوامل خطر و انجام غربالگری شنوایی سؤال کرده و سپس نوزاد را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طبقه-بندی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کنید:</a:t>
            </a:r>
          </a:p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 آیا </a:t>
            </a:r>
            <a:r>
              <a:rPr lang="fa-IR" sz="2000" dirty="0">
                <a:cs typeface="B Nazanin" panose="00000400000000000000" pitchFamily="2" charset="-78"/>
              </a:rPr>
              <a:t>غربالگری شنوایی نوبت اول (نوزادی) انجام شده است؟</a:t>
            </a:r>
          </a:p>
          <a:p>
            <a:pPr marL="0" indent="0" algn="r" rtl="1">
              <a:buNone/>
            </a:pP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-در </a:t>
            </a:r>
            <a:r>
              <a:rPr lang="fa-IR" sz="2000" dirty="0">
                <a:cs typeface="B Nazanin" panose="00000400000000000000" pitchFamily="2" charset="-78"/>
              </a:rPr>
              <a:t>صورت انجام غربالگری شنوایی نوزادی در بیمارستان یا هر مرکز دیگری، از والدین </a:t>
            </a:r>
            <a:r>
              <a:rPr lang="fa-IR" sz="2000" dirty="0" smtClean="0">
                <a:cs typeface="B Nazanin" panose="00000400000000000000" pitchFamily="2" charset="-78"/>
              </a:rPr>
              <a:t>نوزاد بخواهید </a:t>
            </a:r>
            <a:r>
              <a:rPr lang="fa-IR" sz="2000" dirty="0">
                <a:cs typeface="B Nazanin" panose="00000400000000000000" pitchFamily="2" charset="-78"/>
              </a:rPr>
              <a:t>تا کارت مربوطه را ارائه نمایند و نتیجه تست  </a:t>
            </a:r>
            <a:r>
              <a:rPr lang="en-US" sz="2000" dirty="0">
                <a:cs typeface="B Nazanin" panose="00000400000000000000" pitchFamily="2" charset="-78"/>
              </a:rPr>
              <a:t>OAE</a:t>
            </a:r>
            <a:r>
              <a:rPr lang="fa-IR" sz="2000" dirty="0">
                <a:cs typeface="B Nazanin" panose="00000400000000000000" pitchFamily="2" charset="-78"/>
              </a:rPr>
              <a:t>را در سامانه سیب ثبت نمایید. (</a:t>
            </a:r>
            <a:r>
              <a:rPr lang="fa-IR" sz="2000" dirty="0" smtClean="0">
                <a:cs typeface="B Nazanin" panose="00000400000000000000" pitchFamily="2" charset="-78"/>
              </a:rPr>
              <a:t>مسیر مشخص </a:t>
            </a:r>
            <a:r>
              <a:rPr lang="fa-IR" sz="2000" dirty="0">
                <a:cs typeface="B Nazanin" panose="00000400000000000000" pitchFamily="2" charset="-78"/>
              </a:rPr>
              <a:t>شده  </a:t>
            </a:r>
            <a:r>
              <a:rPr lang="en-US" sz="2000" dirty="0">
                <a:cs typeface="B Nazanin" panose="00000400000000000000" pitchFamily="2" charset="-78"/>
              </a:rPr>
              <a:t>a</a:t>
            </a:r>
            <a:r>
              <a:rPr lang="fa-IR" sz="2000" dirty="0">
                <a:cs typeface="B Nazanin" panose="00000400000000000000" pitchFamily="2" charset="-78"/>
              </a:rPr>
              <a:t>در ارزیابی شنوایی 14-15روزگی.)</a:t>
            </a:r>
          </a:p>
          <a:p>
            <a:pPr marL="0" indent="0" algn="r" rtl="1">
              <a:buNone/>
            </a:pPr>
            <a:r>
              <a:rPr lang="fa-IR" sz="2000" dirty="0">
                <a:cs typeface="B Nazanin" panose="00000400000000000000" pitchFamily="2" charset="-78"/>
              </a:rPr>
              <a:t>ابتدا از والدین درباره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عوامل خطر نوبت دوم </a:t>
            </a:r>
            <a:r>
              <a:rPr lang="fa-IR" sz="2000" dirty="0">
                <a:cs typeface="B Nazanin" panose="00000400000000000000" pitchFamily="2" charset="-78"/>
              </a:rPr>
              <a:t>ارزیابی شنوایی سوال </a:t>
            </a:r>
            <a:r>
              <a:rPr lang="fa-IR" sz="2000" dirty="0" smtClean="0">
                <a:cs typeface="B Nazanin" panose="00000400000000000000" pitchFamily="2" charset="-78"/>
              </a:rPr>
              <a:t>کنید: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Nazanin" panose="00000400000000000000" pitchFamily="2" charset="-78"/>
              </a:rPr>
              <a:t>آیا نوزاد مبتلا به </a:t>
            </a:r>
            <a:r>
              <a:rPr lang="fa-IR" sz="2000" dirty="0" smtClean="0">
                <a:cs typeface="B Nazanin" panose="00000400000000000000" pitchFamily="2" charset="-78"/>
              </a:rPr>
              <a:t>دلیل هیپربیلی </a:t>
            </a:r>
            <a:r>
              <a:rPr lang="fa-IR" sz="2000" dirty="0">
                <a:cs typeface="B Nazanin" panose="00000400000000000000" pitchFamily="2" charset="-78"/>
              </a:rPr>
              <a:t>روبینمی نیازمند تعویض خون بوده است؟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B Nazanin" panose="00000400000000000000" pitchFamily="2" charset="-78"/>
              </a:rPr>
              <a:t>آیا </a:t>
            </a:r>
            <a:r>
              <a:rPr lang="fa-IR" sz="2000" dirty="0">
                <a:cs typeface="B Nazanin" panose="00000400000000000000" pitchFamily="2" charset="-78"/>
              </a:rPr>
              <a:t>سابقه بستری به مدت  48ساعت یا بیشتر در بخش نوزادان یا مراقبت </a:t>
            </a:r>
            <a:r>
              <a:rPr lang="fa-IR" sz="2000" dirty="0" smtClean="0">
                <a:cs typeface="B Nazanin" panose="00000400000000000000" pitchFamily="2" charset="-78"/>
              </a:rPr>
              <a:t>ویژه نوزادان </a:t>
            </a:r>
            <a:r>
              <a:rPr lang="en-US" sz="2000" dirty="0" smtClean="0">
                <a:cs typeface="B Nazanin" panose="00000400000000000000" pitchFamily="2" charset="-78"/>
              </a:rPr>
              <a:t>NICU</a:t>
            </a:r>
            <a:r>
              <a:rPr lang="fa-IR" sz="2000" dirty="0" smtClean="0">
                <a:cs typeface="B Nazanin" panose="00000400000000000000" pitchFamily="2" charset="-78"/>
              </a:rPr>
              <a:t>داشته </a:t>
            </a:r>
            <a:r>
              <a:rPr lang="fa-IR" sz="2000" dirty="0">
                <a:cs typeface="B Nazanin" panose="00000400000000000000" pitchFamily="2" charset="-78"/>
              </a:rPr>
              <a:t>است؟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B Nazanin" panose="00000400000000000000" pitchFamily="2" charset="-78"/>
              </a:rPr>
              <a:t>آیا </a:t>
            </a:r>
            <a:r>
              <a:rPr lang="fa-IR" sz="2000" dirty="0">
                <a:cs typeface="B Nazanin" panose="00000400000000000000" pitchFamily="2" charset="-78"/>
              </a:rPr>
              <a:t>سابقه ضربه به سر (بخصوص مواردی که با از دست دادن هوشیاری باشد) دارد؟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dirty="0" smtClean="0">
                <a:cs typeface="B Nazanin" panose="00000400000000000000" pitchFamily="2" charset="-78"/>
              </a:rPr>
              <a:t>آیا </a:t>
            </a:r>
            <a:r>
              <a:rPr lang="fa-IR" sz="2000" dirty="0">
                <a:cs typeface="B Nazanin" panose="00000400000000000000" pitchFamily="2" charset="-78"/>
              </a:rPr>
              <a:t>سابقه دریافت آنتی بیوتیک اتوتوکسیک در دوره نوزادی وجود دارد؟</a:t>
            </a:r>
            <a:endParaRPr lang="en-US" sz="20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742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ارزیابی شنوایی نوزاد  10-14روزه بدون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غربالگری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شنوایی یا دارای  </a:t>
            </a:r>
            <a:r>
              <a:rPr lang="en-US" sz="3200" dirty="0">
                <a:solidFill>
                  <a:srgbClr val="FF0000"/>
                </a:solidFill>
                <a:cs typeface="B Titr" panose="00000700000000000000" pitchFamily="2" charset="-78"/>
              </a:rPr>
              <a:t>OAE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ناکامل</a:t>
            </a:r>
            <a:endParaRPr lang="en-US" sz="3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عامل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خطر  14-15روزگی دارد: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>
                <a:cs typeface="B Nazanin" panose="00000400000000000000" pitchFamily="2" charset="-78"/>
              </a:rPr>
              <a:t>نوزاد در دسته " نیاز </a:t>
            </a:r>
            <a:r>
              <a:rPr lang="fa-IR" b="1" dirty="0" smtClean="0">
                <a:cs typeface="B Nazanin" panose="00000400000000000000" pitchFamily="2" charset="-78"/>
              </a:rPr>
              <a:t>به </a:t>
            </a:r>
            <a:r>
              <a:rPr lang="fa-IR" b="1" dirty="0">
                <a:cs typeface="B Nazanin" panose="00000400000000000000" pitchFamily="2" charset="-78"/>
              </a:rPr>
              <a:t>ارزیابی بیشتر از نظر سلامت شنوایی" طبقه بندی میشود. نوزاد را برای </a:t>
            </a:r>
            <a:r>
              <a:rPr lang="fa-IR" b="1" dirty="0" smtClean="0">
                <a:cs typeface="B Nazanin" panose="00000400000000000000" pitchFamily="2" charset="-78"/>
              </a:rPr>
              <a:t>معاینه و درخواست </a:t>
            </a:r>
            <a:r>
              <a:rPr lang="fa-IR" b="1" dirty="0">
                <a:cs typeface="B Nazanin" panose="00000400000000000000" pitchFamily="2" charset="-78"/>
              </a:rPr>
              <a:t>آزمایشات تشخیصی زیر، </a:t>
            </a:r>
            <a:r>
              <a:rPr lang="fa-IR" b="1" u="sng" dirty="0">
                <a:cs typeface="B Nazanin" panose="00000400000000000000" pitchFamily="2" charset="-78"/>
              </a:rPr>
              <a:t>به پزشک ارجاع </a:t>
            </a:r>
            <a:r>
              <a:rPr lang="fa-IR" b="1" u="sng" dirty="0" smtClean="0">
                <a:cs typeface="B Nazanin" panose="00000400000000000000" pitchFamily="2" charset="-78"/>
              </a:rPr>
              <a:t>کنید</a:t>
            </a:r>
            <a:r>
              <a:rPr lang="fa-IR" b="1" dirty="0" smtClean="0">
                <a:cs typeface="B Nazanin" panose="00000400000000000000" pitchFamily="2" charset="-78"/>
              </a:rPr>
              <a:t>:</a:t>
            </a:r>
            <a:endParaRPr lang="fa-IR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DPOAE، ABR, High Frequency </a:t>
            </a:r>
            <a:r>
              <a:rPr lang="en-US" b="1" dirty="0" smtClean="0"/>
              <a:t>Tympanometry</a:t>
            </a:r>
            <a:endParaRPr lang="fa-IR" b="1" dirty="0" smtClean="0"/>
          </a:p>
          <a:p>
            <a:pPr marL="0" indent="0" algn="r" rtl="1">
              <a:buNone/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عامل خطر  14-15روزگی ندارد</a:t>
            </a:r>
            <a:r>
              <a:rPr lang="fa-IR" b="1" dirty="0">
                <a:solidFill>
                  <a:srgbClr val="FF0000"/>
                </a:solidFill>
              </a:rPr>
              <a:t>:</a:t>
            </a:r>
          </a:p>
          <a:p>
            <a:pPr marL="0" indent="0" algn="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ال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ف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) در صورتی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که نوزاد فاقد عوامل خطر اولیه ( 3-5روزگی)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باشد</a:t>
            </a:r>
            <a:r>
              <a:rPr lang="fa-IR" b="1" dirty="0" smtClean="0">
                <a:cs typeface="B Nazanin" panose="00000400000000000000" pitchFamily="2" charset="-78"/>
              </a:rPr>
              <a:t>: وی </a:t>
            </a:r>
            <a:r>
              <a:rPr lang="fa-IR" b="1" dirty="0">
                <a:cs typeface="B Nazanin" panose="00000400000000000000" pitchFamily="2" charset="-78"/>
              </a:rPr>
              <a:t>را برای انجام تست </a:t>
            </a:r>
            <a:r>
              <a:rPr lang="en-US" b="1" dirty="0">
                <a:cs typeface="B Nazanin" panose="00000400000000000000" pitchFamily="2" charset="-78"/>
              </a:rPr>
              <a:t>OAE</a:t>
            </a:r>
            <a:r>
              <a:rPr lang="fa-IR" b="1" dirty="0">
                <a:cs typeface="B Nazanin" panose="00000400000000000000" pitchFamily="2" charset="-78"/>
              </a:rPr>
              <a:t>به واحد غربالگری ارجاع </a:t>
            </a:r>
            <a:r>
              <a:rPr lang="fa-IR" b="1" dirty="0" smtClean="0">
                <a:cs typeface="B Nazanin" panose="00000400000000000000" pitchFamily="2" charset="-78"/>
              </a:rPr>
              <a:t>کنید.</a:t>
            </a:r>
            <a:endParaRPr lang="fa-IR" b="1" dirty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در </a:t>
            </a:r>
            <a:r>
              <a:rPr lang="fa-IR" b="1" dirty="0">
                <a:cs typeface="B Nazanin" panose="00000400000000000000" pitchFamily="2" charset="-78"/>
              </a:rPr>
              <a:t>ص</a:t>
            </a:r>
            <a:r>
              <a:rPr lang="fa-IR" b="1" dirty="0" smtClean="0">
                <a:cs typeface="B Nazanin" panose="00000400000000000000" pitchFamily="2" charset="-78"/>
              </a:rPr>
              <a:t>ورتی </a:t>
            </a:r>
            <a:r>
              <a:rPr lang="fa-IR" b="1" dirty="0">
                <a:cs typeface="B Nazanin" panose="00000400000000000000" pitchFamily="2" charset="-78"/>
              </a:rPr>
              <a:t>که نتیجه تست </a:t>
            </a:r>
            <a:r>
              <a:rPr lang="en-US" b="1" dirty="0">
                <a:cs typeface="B Nazanin" panose="00000400000000000000" pitchFamily="2" charset="-78"/>
              </a:rPr>
              <a:t>OAE</a:t>
            </a:r>
            <a:r>
              <a:rPr lang="fa-IR" b="1" dirty="0">
                <a:cs typeface="B Nazanin" panose="00000400000000000000" pitchFamily="2" charset="-78"/>
              </a:rPr>
              <a:t>گذر باشد، نوزاد در دسته "مشكل شنوایی ندارد"، </a:t>
            </a:r>
            <a:r>
              <a:rPr lang="fa-IR" b="1" dirty="0" smtClean="0">
                <a:cs typeface="B Nazanin" panose="00000400000000000000" pitchFamily="2" charset="-78"/>
              </a:rPr>
              <a:t>طبقه بندی میشود  نتیجه </a:t>
            </a:r>
            <a:r>
              <a:rPr lang="fa-IR" b="1" dirty="0">
                <a:cs typeface="B Nazanin" panose="00000400000000000000" pitchFamily="2" charset="-78"/>
              </a:rPr>
              <a:t>را </a:t>
            </a:r>
            <a:r>
              <a:rPr lang="fa-IR" b="1" dirty="0" smtClean="0">
                <a:cs typeface="B Nazanin" panose="00000400000000000000" pitchFamily="2" charset="-78"/>
              </a:rPr>
              <a:t>در</a:t>
            </a:r>
            <a:r>
              <a:rPr lang="fa-IR" b="1" dirty="0">
                <a:cs typeface="B Nazanin" panose="00000400000000000000" pitchFamily="2" charset="-78"/>
              </a:rPr>
              <a:t>سامانه ثبت و به والدین </a:t>
            </a:r>
            <a:r>
              <a:rPr lang="fa-IR" b="1" dirty="0" smtClean="0">
                <a:cs typeface="B Nazanin" panose="00000400000000000000" pitchFamily="2" charset="-78"/>
              </a:rPr>
              <a:t>توصیه </a:t>
            </a:r>
            <a:r>
              <a:rPr lang="fa-IR" b="1" dirty="0">
                <a:cs typeface="B Nazanin" panose="00000400000000000000" pitchFamily="2" charset="-78"/>
              </a:rPr>
              <a:t>نمایید تا برای مراقبت  2ماهگی مراجعه </a:t>
            </a:r>
            <a:r>
              <a:rPr lang="fa-IR" b="1" dirty="0" smtClean="0">
                <a:cs typeface="B Nazanin" panose="00000400000000000000" pitchFamily="2" charset="-78"/>
              </a:rPr>
              <a:t>کنند.</a:t>
            </a:r>
            <a:endParaRPr lang="fa-IR" b="1" dirty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fa-IR" b="1" dirty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5336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3302" y="1528293"/>
            <a:ext cx="8915400" cy="3777622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در صورتی که نتیجه تست </a:t>
            </a:r>
            <a:r>
              <a:rPr lang="en-US" sz="2000" b="1" dirty="0" smtClean="0">
                <a:cs typeface="B Nazanin" panose="00000400000000000000" pitchFamily="2" charset="-78"/>
              </a:rPr>
              <a:t>OAE</a:t>
            </a:r>
            <a:r>
              <a:rPr lang="fa-IR" sz="2000" b="1" dirty="0" smtClean="0">
                <a:cs typeface="B Nazanin" panose="00000400000000000000" pitchFamily="2" charset="-78"/>
              </a:rPr>
              <a:t>ناکامل یا ارجاع باشد، نوزاد را برای انجام تست  </a:t>
            </a:r>
            <a:r>
              <a:rPr lang="en-US" sz="2000" b="1" dirty="0" smtClean="0">
                <a:cs typeface="B Nazanin" panose="00000400000000000000" pitchFamily="2" charset="-78"/>
              </a:rPr>
              <a:t>AABR</a:t>
            </a:r>
            <a:r>
              <a:rPr lang="fa-IR" sz="2000" b="1" dirty="0" smtClean="0">
                <a:cs typeface="B Nazanin" panose="00000400000000000000" pitchFamily="2" charset="-78"/>
              </a:rPr>
              <a:t>ارجاع</a:t>
            </a:r>
          </a:p>
          <a:p>
            <a:pPr marL="0" indent="0" algn="r" rtl="1"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کنید.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درصورتی </a:t>
            </a:r>
            <a:r>
              <a:rPr lang="fa-IR" sz="2000" b="1" dirty="0">
                <a:cs typeface="B Nazanin" panose="00000400000000000000" pitchFamily="2" charset="-78"/>
              </a:rPr>
              <a:t>که نتیجه تست  </a:t>
            </a:r>
            <a:r>
              <a:rPr lang="en-US" sz="2000" b="1" dirty="0">
                <a:cs typeface="B Nazanin" panose="00000400000000000000" pitchFamily="2" charset="-78"/>
              </a:rPr>
              <a:t>AABR</a:t>
            </a:r>
            <a:r>
              <a:rPr lang="fa-IR" sz="2000" b="1" dirty="0">
                <a:cs typeface="B Nazanin" panose="00000400000000000000" pitchFamily="2" charset="-78"/>
              </a:rPr>
              <a:t>ارجاع باشد، نوزاد در دسته " نیاز </a:t>
            </a:r>
            <a:r>
              <a:rPr lang="fa-IR" sz="2000" b="1" dirty="0" smtClean="0">
                <a:cs typeface="B Nazanin" panose="00000400000000000000" pitchFamily="2" charset="-78"/>
              </a:rPr>
              <a:t>به </a:t>
            </a:r>
            <a:r>
              <a:rPr lang="fa-IR" sz="2000" b="1" dirty="0">
                <a:cs typeface="B Nazanin" panose="00000400000000000000" pitchFamily="2" charset="-78"/>
              </a:rPr>
              <a:t>ارزیابی بیشتتر از </a:t>
            </a:r>
            <a:r>
              <a:rPr lang="fa-IR" sz="2000" b="1" dirty="0" smtClean="0">
                <a:cs typeface="B Nazanin" panose="00000400000000000000" pitchFamily="2" charset="-78"/>
              </a:rPr>
              <a:t>نظر</a:t>
            </a:r>
            <a:endParaRPr lang="fa-IR" sz="20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سلامت شنوایی"طبقه بندی میشود. وی را برای معاینه و </a:t>
            </a:r>
            <a:r>
              <a:rPr lang="fa-IR" sz="2000" b="1" dirty="0" smtClean="0">
                <a:cs typeface="B Nazanin" panose="00000400000000000000" pitchFamily="2" charset="-78"/>
              </a:rPr>
              <a:t>درخواست آزمایشات تشخیصی</a:t>
            </a:r>
            <a:endParaRPr lang="fa-IR" sz="2000" b="1" dirty="0"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en-US" sz="2000" b="1" dirty="0" smtClean="0">
                <a:cs typeface="B Nazanin" panose="00000400000000000000" pitchFamily="2" charset="-78"/>
              </a:rPr>
              <a:t>،DPOAE, Tympanometry, High Frequency ,ABR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به </a:t>
            </a:r>
            <a:r>
              <a:rPr lang="fa-IR" sz="2000" b="1" dirty="0">
                <a:cs typeface="B Nazanin" panose="00000400000000000000" pitchFamily="2" charset="-78"/>
              </a:rPr>
              <a:t>پزشک ارجاع </a:t>
            </a:r>
            <a:r>
              <a:rPr lang="fa-IR" sz="2000" b="1" dirty="0" smtClean="0">
                <a:cs typeface="B Nazanin" panose="00000400000000000000" pitchFamily="2" charset="-78"/>
              </a:rPr>
              <a:t>کنید</a:t>
            </a:r>
            <a:r>
              <a:rPr lang="en-US" sz="2000" b="1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en-US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در </a:t>
            </a:r>
            <a:r>
              <a:rPr lang="fa-IR" sz="2000" b="1" dirty="0" smtClean="0">
                <a:cs typeface="B Nazanin" panose="00000400000000000000" pitchFamily="2" charset="-78"/>
              </a:rPr>
              <a:t>صورتی </a:t>
            </a:r>
            <a:r>
              <a:rPr lang="fa-IR" sz="2000" b="1" dirty="0">
                <a:cs typeface="B Nazanin" panose="00000400000000000000" pitchFamily="2" charset="-78"/>
              </a:rPr>
              <a:t>که نتیجه تست </a:t>
            </a:r>
            <a:r>
              <a:rPr lang="en-US" sz="2000" b="1" dirty="0">
                <a:cs typeface="B Nazanin" panose="00000400000000000000" pitchFamily="2" charset="-78"/>
              </a:rPr>
              <a:t>AABR</a:t>
            </a:r>
            <a:r>
              <a:rPr lang="fa-IR" sz="2000" b="1" dirty="0">
                <a:cs typeface="B Nazanin" panose="00000400000000000000" pitchFamily="2" charset="-78"/>
              </a:rPr>
              <a:t>گذر باشد، نوزاد در دسته "مشكل شنوایی </a:t>
            </a:r>
            <a:r>
              <a:rPr lang="fa-IR" sz="2000" b="1" dirty="0" smtClean="0">
                <a:cs typeface="B Nazanin" panose="00000400000000000000" pitchFamily="2" charset="-78"/>
              </a:rPr>
              <a:t>ندارد</a:t>
            </a:r>
            <a:r>
              <a:rPr lang="fa-IR" sz="2000" b="1" dirty="0">
                <a:cs typeface="B Nazanin" panose="00000400000000000000" pitchFamily="2" charset="-78"/>
              </a:rPr>
              <a:t>"، </a:t>
            </a:r>
            <a:r>
              <a:rPr lang="fa-IR" sz="2000" b="1" dirty="0" smtClean="0">
                <a:cs typeface="B Nazanin" panose="00000400000000000000" pitchFamily="2" charset="-78"/>
              </a:rPr>
              <a:t>طبقه-بندی </a:t>
            </a:r>
            <a:r>
              <a:rPr lang="fa-IR" sz="2000" b="1" dirty="0">
                <a:cs typeface="B Nazanin" panose="00000400000000000000" pitchFamily="2" charset="-78"/>
              </a:rPr>
              <a:t>میشود  نتیجه را در سامانه ثبت و به والدین </a:t>
            </a:r>
            <a:r>
              <a:rPr lang="fa-IR" sz="2000" b="1" dirty="0" smtClean="0">
                <a:cs typeface="B Nazanin" panose="00000400000000000000" pitchFamily="2" charset="-78"/>
              </a:rPr>
              <a:t>توصیه </a:t>
            </a:r>
            <a:r>
              <a:rPr lang="fa-IR" sz="2000" b="1" dirty="0">
                <a:cs typeface="B Nazanin" panose="00000400000000000000" pitchFamily="2" charset="-78"/>
              </a:rPr>
              <a:t>نمایید تا </a:t>
            </a:r>
            <a:r>
              <a:rPr lang="fa-IR" sz="2000" b="1" dirty="0" smtClean="0">
                <a:cs typeface="B Nazanin" panose="00000400000000000000" pitchFamily="2" charset="-78"/>
              </a:rPr>
              <a:t>برای مراقبت  2ماهگی مراجعه کنند.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751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5725" y="1605566"/>
            <a:ext cx="8915400" cy="3777622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ب-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درصورتی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که نوزاد دارای عوامل خطر اولیه ( 3-5روزگی)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باشد</a:t>
            </a:r>
            <a:r>
              <a:rPr lang="fa-IR" sz="2000" b="1" dirty="0" smtClean="0">
                <a:cs typeface="B Nazanin" panose="00000400000000000000" pitchFamily="2" charset="-78"/>
              </a:rPr>
              <a:t>: </a:t>
            </a:r>
            <a:r>
              <a:rPr lang="fa-IR" sz="2000" b="1" dirty="0">
                <a:cs typeface="B Nazanin" panose="00000400000000000000" pitchFamily="2" charset="-78"/>
              </a:rPr>
              <a:t>وی را برای انجام تست های</a:t>
            </a:r>
          </a:p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en-US" sz="2000" b="1" dirty="0">
                <a:cs typeface="B Nazanin" panose="00000400000000000000" pitchFamily="2" charset="-78"/>
              </a:rPr>
              <a:t>OAE, AABR</a:t>
            </a:r>
            <a:r>
              <a:rPr lang="fa-IR" sz="2000" b="1" dirty="0">
                <a:cs typeface="B Nazanin" panose="00000400000000000000" pitchFamily="2" charset="-78"/>
              </a:rPr>
              <a:t>به واحد غربالگری ارجاع کنید: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درصورتی </a:t>
            </a:r>
            <a:r>
              <a:rPr lang="fa-IR" sz="2000" b="1" dirty="0">
                <a:cs typeface="B Nazanin" panose="00000400000000000000" pitchFamily="2" charset="-78"/>
              </a:rPr>
              <a:t>که نتیجه تست  </a:t>
            </a:r>
            <a:r>
              <a:rPr lang="en-US" sz="2000" b="1" dirty="0">
                <a:cs typeface="B Nazanin" panose="00000400000000000000" pitchFamily="2" charset="-78"/>
              </a:rPr>
              <a:t>AABR</a:t>
            </a:r>
            <a:r>
              <a:rPr lang="fa-IR" sz="2000" b="1" dirty="0">
                <a:cs typeface="B Nazanin" panose="00000400000000000000" pitchFamily="2" charset="-78"/>
              </a:rPr>
              <a:t>ارجاع باشد، نوزاد در دسته " نیاز </a:t>
            </a:r>
            <a:r>
              <a:rPr lang="fa-IR" sz="2000" b="1" dirty="0" smtClean="0">
                <a:cs typeface="B Nazanin" panose="00000400000000000000" pitchFamily="2" charset="-78"/>
              </a:rPr>
              <a:t>به </a:t>
            </a:r>
            <a:r>
              <a:rPr lang="fa-IR" sz="2000" b="1" dirty="0">
                <a:cs typeface="B Nazanin" panose="00000400000000000000" pitchFamily="2" charset="-78"/>
              </a:rPr>
              <a:t>ارزیابی </a:t>
            </a:r>
            <a:r>
              <a:rPr lang="fa-IR" sz="2000" b="1" dirty="0" smtClean="0">
                <a:cs typeface="B Nazanin" panose="00000400000000000000" pitchFamily="2" charset="-78"/>
              </a:rPr>
              <a:t>بیشتر </a:t>
            </a:r>
            <a:r>
              <a:rPr lang="fa-IR" sz="2000" b="1" dirty="0">
                <a:cs typeface="B Nazanin" panose="00000400000000000000" pitchFamily="2" charset="-78"/>
              </a:rPr>
              <a:t>از </a:t>
            </a:r>
            <a:r>
              <a:rPr lang="fa-IR" sz="2000" b="1" dirty="0" smtClean="0">
                <a:cs typeface="B Nazanin" panose="00000400000000000000" pitchFamily="2" charset="-78"/>
              </a:rPr>
              <a:t>نظر</a:t>
            </a:r>
            <a:endParaRPr lang="fa-IR" sz="20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سلامت شنوایی" طبقه بندی میشود. وی را برای معاینه و درخواستت </a:t>
            </a:r>
            <a:r>
              <a:rPr lang="fa-IR" sz="2000" b="1" dirty="0" smtClean="0">
                <a:cs typeface="B Nazanin" panose="00000400000000000000" pitchFamily="2" charset="-78"/>
              </a:rPr>
              <a:t>آزمایشات تشخیصی</a:t>
            </a:r>
            <a:endParaRPr lang="fa-IR" sz="2000" b="1" dirty="0">
              <a:cs typeface="B Nazanin" panose="00000400000000000000" pitchFamily="2" charset="-78"/>
            </a:endParaRPr>
          </a:p>
          <a:p>
            <a:pPr marL="0" indent="0" algn="l">
              <a:buNone/>
            </a:pPr>
            <a:r>
              <a:rPr lang="en-US" sz="2000" b="1" dirty="0" smtClean="0">
                <a:cs typeface="B Nazanin" panose="00000400000000000000" pitchFamily="2" charset="-78"/>
              </a:rPr>
              <a:t>DPOAE ،</a:t>
            </a:r>
            <a:r>
              <a:rPr lang="en-US" sz="2000" b="1" dirty="0">
                <a:cs typeface="B Nazanin" panose="00000400000000000000" pitchFamily="2" charset="-78"/>
              </a:rPr>
              <a:t>Tympanometry High Frequency ،</a:t>
            </a:r>
            <a:r>
              <a:rPr lang="en-US" sz="2000" b="1" dirty="0" smtClean="0">
                <a:cs typeface="B Nazanin" panose="00000400000000000000" pitchFamily="2" charset="-78"/>
              </a:rPr>
              <a:t>ABR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به </a:t>
            </a:r>
            <a:r>
              <a:rPr lang="fa-IR" sz="2000" b="1" dirty="0">
                <a:cs typeface="B Nazanin" panose="00000400000000000000" pitchFamily="2" charset="-78"/>
              </a:rPr>
              <a:t>پزشک ارجاع </a:t>
            </a:r>
            <a:r>
              <a:rPr lang="fa-IR" sz="2000" b="1" dirty="0" smtClean="0">
                <a:cs typeface="B Nazanin" panose="00000400000000000000" pitchFamily="2" charset="-78"/>
              </a:rPr>
              <a:t>کنید.</a:t>
            </a:r>
            <a:endParaRPr lang="fa-IR" sz="20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000" b="1" dirty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اگر </a:t>
            </a:r>
            <a:r>
              <a:rPr lang="fa-IR" sz="2000" b="1" dirty="0">
                <a:cs typeface="B Nazanin" panose="00000400000000000000" pitchFamily="2" charset="-78"/>
              </a:rPr>
              <a:t>نتیجه تست </a:t>
            </a:r>
            <a:r>
              <a:rPr lang="en-US" sz="2000" b="1" dirty="0">
                <a:cs typeface="B Nazanin" panose="00000400000000000000" pitchFamily="2" charset="-78"/>
              </a:rPr>
              <a:t>AABR</a:t>
            </a:r>
            <a:r>
              <a:rPr lang="fa-IR" sz="2000" b="1" dirty="0">
                <a:cs typeface="B Nazanin" panose="00000400000000000000" pitchFamily="2" charset="-78"/>
              </a:rPr>
              <a:t>گذر باشد. به والدین </a:t>
            </a:r>
            <a:r>
              <a:rPr lang="fa-IR" sz="2000" b="1" dirty="0" smtClean="0">
                <a:cs typeface="B Nazanin" panose="00000400000000000000" pitchFamily="2" charset="-78"/>
              </a:rPr>
              <a:t>توصیه کنید </a:t>
            </a:r>
            <a:r>
              <a:rPr lang="fa-IR" sz="2000" b="1" dirty="0">
                <a:cs typeface="B Nazanin" panose="00000400000000000000" pitchFamily="2" charset="-78"/>
              </a:rPr>
              <a:t>بترای </a:t>
            </a:r>
            <a:r>
              <a:rPr lang="fa-IR" sz="2000" b="1" dirty="0" smtClean="0">
                <a:cs typeface="B Nazanin" panose="00000400000000000000" pitchFamily="2" charset="-78"/>
              </a:rPr>
              <a:t>مراقبت  2ماهگی </a:t>
            </a:r>
            <a:r>
              <a:rPr lang="fa-IR" sz="2000" b="1" dirty="0">
                <a:cs typeface="B Nazanin" panose="00000400000000000000" pitchFamily="2" charset="-78"/>
              </a:rPr>
              <a:t>و </a:t>
            </a:r>
            <a:r>
              <a:rPr lang="fa-IR" sz="2000" b="1" dirty="0" smtClean="0">
                <a:cs typeface="B Nazanin" panose="00000400000000000000" pitchFamily="2" charset="-78"/>
              </a:rPr>
              <a:t>انجام</a:t>
            </a:r>
            <a:endParaRPr lang="fa-IR" sz="20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آزمایش </a:t>
            </a:r>
            <a:r>
              <a:rPr lang="en-US" sz="2000" b="1" dirty="0">
                <a:cs typeface="B Nazanin" panose="00000400000000000000" pitchFamily="2" charset="-78"/>
              </a:rPr>
              <a:t>ABR</a:t>
            </a:r>
            <a:r>
              <a:rPr lang="fa-IR" sz="2000" b="1" dirty="0">
                <a:cs typeface="B Nazanin" panose="00000400000000000000" pitchFamily="2" charset="-78"/>
              </a:rPr>
              <a:t>تشخیصی در سن یكسالگی مراجعه </a:t>
            </a:r>
            <a:r>
              <a:rPr lang="fa-IR" sz="2000" b="1" dirty="0" smtClean="0">
                <a:cs typeface="B Nazanin" panose="00000400000000000000" pitchFamily="2" charset="-78"/>
              </a:rPr>
              <a:t>کنند.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6267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ارزیابی شنوایی نوزاد  10-14روزه دارای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نتیجه  غربالگری شنوایی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عامل خطر  14-15روزگی دارد: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cs typeface="B Nazanin" panose="00000400000000000000" pitchFamily="2" charset="-78"/>
              </a:rPr>
              <a:t>پس از ثبت نتیجته </a:t>
            </a:r>
            <a:r>
              <a:rPr lang="fa-IR" sz="2000" b="1" dirty="0" smtClean="0">
                <a:cs typeface="B Nazanin" panose="00000400000000000000" pitchFamily="2" charset="-78"/>
              </a:rPr>
              <a:t>تستهای </a:t>
            </a:r>
            <a:r>
              <a:rPr lang="en-US" sz="2000" b="1" dirty="0">
                <a:cs typeface="B Nazanin" panose="00000400000000000000" pitchFamily="2" charset="-78"/>
              </a:rPr>
              <a:t>OAE</a:t>
            </a:r>
            <a:r>
              <a:rPr lang="fa-IR" sz="2000" b="1" dirty="0">
                <a:cs typeface="B Nazanin" panose="00000400000000000000" pitchFamily="2" charset="-78"/>
              </a:rPr>
              <a:t>و </a:t>
            </a:r>
            <a:r>
              <a:rPr lang="en-US" sz="2000" b="1" dirty="0">
                <a:cs typeface="B Nazanin" panose="00000400000000000000" pitchFamily="2" charset="-78"/>
              </a:rPr>
              <a:t>AABR</a:t>
            </a:r>
            <a:r>
              <a:rPr lang="fa-IR" sz="2000" b="1" dirty="0">
                <a:cs typeface="B Nazanin" panose="00000400000000000000" pitchFamily="2" charset="-78"/>
              </a:rPr>
              <a:t>در </a:t>
            </a:r>
            <a:r>
              <a:rPr lang="fa-IR" sz="2000" b="1" dirty="0" smtClean="0">
                <a:cs typeface="B Nazanin" panose="00000400000000000000" pitchFamily="2" charset="-78"/>
              </a:rPr>
              <a:t>سامانه</a:t>
            </a:r>
            <a:r>
              <a:rPr lang="fa-IR" sz="2000" b="1" dirty="0">
                <a:cs typeface="B Nazanin" panose="00000400000000000000" pitchFamily="2" charset="-78"/>
              </a:rPr>
              <a:t>، </a:t>
            </a:r>
            <a:r>
              <a:rPr lang="fa-IR" sz="2000" b="1" dirty="0" smtClean="0">
                <a:cs typeface="B Nazanin" panose="00000400000000000000" pitchFamily="2" charset="-78"/>
              </a:rPr>
              <a:t>وصرف نظر </a:t>
            </a:r>
            <a:r>
              <a:rPr lang="fa-IR" sz="2000" b="1" dirty="0">
                <a:cs typeface="B Nazanin" panose="00000400000000000000" pitchFamily="2" charset="-78"/>
              </a:rPr>
              <a:t>از </a:t>
            </a:r>
            <a:r>
              <a:rPr lang="fa-IR" sz="2000" b="1" dirty="0" smtClean="0">
                <a:cs typeface="B Nazanin" panose="00000400000000000000" pitchFamily="2" charset="-78"/>
              </a:rPr>
              <a:t>نتایج تستهای غربالگری</a:t>
            </a:r>
            <a:r>
              <a:rPr lang="fa-IR" sz="2000" b="1" dirty="0">
                <a:cs typeface="B Nazanin" panose="00000400000000000000" pitchFamily="2" charset="-78"/>
              </a:rPr>
              <a:t>، نوزاد در دسته " نیاز یه ارزیابی بیشتر از نظر سلامت شنوایی"طبقه </a:t>
            </a:r>
            <a:r>
              <a:rPr lang="fa-IR" sz="2000" b="1" dirty="0" smtClean="0">
                <a:cs typeface="B Nazanin" panose="00000400000000000000" pitchFamily="2" charset="-78"/>
              </a:rPr>
              <a:t>بندی می-شود</a:t>
            </a:r>
            <a:r>
              <a:rPr lang="fa-IR" sz="2000" b="1" dirty="0">
                <a:cs typeface="B Nazanin" panose="00000400000000000000" pitchFamily="2" charset="-78"/>
              </a:rPr>
              <a:t>. نوزاد را برای معاینه و </a:t>
            </a:r>
            <a:r>
              <a:rPr lang="fa-IR" sz="2000" b="1" dirty="0" smtClean="0">
                <a:cs typeface="B Nazanin" panose="00000400000000000000" pitchFamily="2" charset="-78"/>
              </a:rPr>
              <a:t>درخواست آزمایشات تشخیصی 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en-US" sz="2000" b="1" dirty="0" smtClean="0">
                <a:cs typeface="B Nazanin" panose="00000400000000000000" pitchFamily="2" charset="-78"/>
              </a:rPr>
              <a:t>DPOAE ،</a:t>
            </a:r>
            <a:r>
              <a:rPr lang="en-US" sz="2000" b="1" dirty="0">
                <a:cs typeface="B Nazanin" panose="00000400000000000000" pitchFamily="2" charset="-78"/>
              </a:rPr>
              <a:t> </a:t>
            </a:r>
            <a:r>
              <a:rPr lang="en-US" sz="2000" b="1" dirty="0" smtClean="0">
                <a:cs typeface="B Nazanin" panose="00000400000000000000" pitchFamily="2" charset="-78"/>
              </a:rPr>
              <a:t>Tympanometry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en-US" sz="2000" b="1" dirty="0" smtClean="0">
                <a:cs typeface="B Nazanin" panose="00000400000000000000" pitchFamily="2" charset="-78"/>
              </a:rPr>
              <a:t>,High </a:t>
            </a:r>
            <a:r>
              <a:rPr lang="en-US" sz="2000" b="1" dirty="0" err="1" smtClean="0">
                <a:cs typeface="B Nazanin" panose="00000400000000000000" pitchFamily="2" charset="-78"/>
              </a:rPr>
              <a:t>Frequency,ABR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به پزشک ارجاع دهید.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501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عامل خطر  14-15روزگی ندارد:</a:t>
            </a:r>
          </a:p>
          <a:p>
            <a:pPr marL="0" indent="0" algn="r" rtl="1">
              <a:buNone/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الف) در صورتی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که نوزاد فاقد عوامل خطر اولیه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باشد</a:t>
            </a:r>
            <a:r>
              <a:rPr lang="fa-IR" sz="2000" b="1" dirty="0" smtClean="0">
                <a:cs typeface="B Nazanin" panose="00000400000000000000" pitchFamily="2" charset="-78"/>
              </a:rPr>
              <a:t>: </a:t>
            </a:r>
            <a:r>
              <a:rPr lang="fa-IR" sz="2000" b="1" dirty="0">
                <a:cs typeface="B Nazanin" panose="00000400000000000000" pitchFamily="2" charset="-78"/>
              </a:rPr>
              <a:t>نتیجه تستهای </a:t>
            </a:r>
            <a:r>
              <a:rPr lang="en-US" sz="2000" b="1" dirty="0">
                <a:cs typeface="B Nazanin" panose="00000400000000000000" pitchFamily="2" charset="-78"/>
              </a:rPr>
              <a:t>OAE</a:t>
            </a:r>
            <a:r>
              <a:rPr lang="fa-IR" sz="2000" b="1" dirty="0">
                <a:cs typeface="B Nazanin" panose="00000400000000000000" pitchFamily="2" charset="-78"/>
              </a:rPr>
              <a:t>و </a:t>
            </a:r>
            <a:r>
              <a:rPr lang="en-US" sz="2000" b="1" dirty="0">
                <a:cs typeface="B Nazanin" panose="00000400000000000000" pitchFamily="2" charset="-78"/>
              </a:rPr>
              <a:t>AABR</a:t>
            </a:r>
            <a:r>
              <a:rPr lang="fa-IR" sz="2000" b="1" dirty="0">
                <a:cs typeface="B Nazanin" panose="00000400000000000000" pitchFamily="2" charset="-78"/>
              </a:rPr>
              <a:t>را</a:t>
            </a:r>
          </a:p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در سامانه ثبت کنید: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درصورتی </a:t>
            </a:r>
            <a:r>
              <a:rPr lang="fa-IR" sz="2000" b="1" dirty="0">
                <a:cs typeface="B Nazanin" panose="00000400000000000000" pitchFamily="2" charset="-78"/>
              </a:rPr>
              <a:t>که نتیجه تست  </a:t>
            </a:r>
            <a:r>
              <a:rPr lang="en-US" sz="2000" b="1" dirty="0">
                <a:cs typeface="B Nazanin" panose="00000400000000000000" pitchFamily="2" charset="-78"/>
              </a:rPr>
              <a:t>AABR</a:t>
            </a:r>
            <a:r>
              <a:rPr lang="fa-IR" sz="2000" b="1" dirty="0">
                <a:cs typeface="B Nazanin" panose="00000400000000000000" pitchFamily="2" charset="-78"/>
              </a:rPr>
              <a:t>ارجاع باشد، نوزاد در دسته " نیاز یه ارزیابی بیشتر</a:t>
            </a:r>
          </a:p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از نظر سلامت شنوایی"طبقه بندی میشود. وی را برای معاینه و درخواست </a:t>
            </a:r>
            <a:r>
              <a:rPr lang="fa-IR" sz="2000" b="1" dirty="0" smtClean="0">
                <a:cs typeface="B Nazanin" panose="00000400000000000000" pitchFamily="2" charset="-78"/>
              </a:rPr>
              <a:t>آزمایشات تشخیصی</a:t>
            </a:r>
            <a:r>
              <a:rPr lang="en-US" sz="2000" b="1" dirty="0">
                <a:cs typeface="B Nazanin" panose="00000400000000000000" pitchFamily="2" charset="-78"/>
              </a:rPr>
              <a:t> </a:t>
            </a:r>
            <a:r>
              <a:rPr lang="en-US" sz="2000" b="1" dirty="0" smtClean="0">
                <a:cs typeface="B Nazanin" panose="00000400000000000000" pitchFamily="2" charset="-78"/>
              </a:rPr>
              <a:t> ABR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en-US" sz="2000" b="1" dirty="0" smtClean="0">
                <a:cs typeface="B Nazanin" panose="00000400000000000000" pitchFamily="2" charset="-78"/>
              </a:rPr>
              <a:t> ،Tympanometry </a:t>
            </a:r>
            <a:r>
              <a:rPr lang="en-US" sz="2000" b="1" dirty="0">
                <a:cs typeface="B Nazanin" panose="00000400000000000000" pitchFamily="2" charset="-78"/>
              </a:rPr>
              <a:t>High Frequency </a:t>
            </a:r>
            <a:r>
              <a:rPr lang="en-US" sz="2000" b="1" dirty="0" smtClean="0">
                <a:cs typeface="B Nazanin" panose="00000400000000000000" pitchFamily="2" charset="-78"/>
              </a:rPr>
              <a:t>، DPOAE</a:t>
            </a:r>
            <a:r>
              <a:rPr lang="fa-IR" sz="2000" b="1" dirty="0" smtClean="0">
                <a:cs typeface="B Nazanin" panose="00000400000000000000" pitchFamily="2" charset="-78"/>
              </a:rPr>
              <a:t>   به پزشک ارجاع</a:t>
            </a:r>
            <a:r>
              <a:rPr lang="en-US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کنید</a:t>
            </a:r>
            <a:r>
              <a:rPr lang="fa-IR" sz="2000" b="1" dirty="0">
                <a:cs typeface="B Nazanin" panose="00000400000000000000" pitchFamily="2" charset="-78"/>
              </a:rPr>
              <a:t>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در </a:t>
            </a:r>
            <a:r>
              <a:rPr lang="fa-IR" sz="2000" b="1" dirty="0" smtClean="0">
                <a:cs typeface="B Nazanin" panose="00000400000000000000" pitchFamily="2" charset="-78"/>
              </a:rPr>
              <a:t>صورتی </a:t>
            </a:r>
            <a:r>
              <a:rPr lang="fa-IR" sz="2000" b="1" dirty="0">
                <a:cs typeface="B Nazanin" panose="00000400000000000000" pitchFamily="2" charset="-78"/>
              </a:rPr>
              <a:t>که نتیجه تستهای ,</a:t>
            </a:r>
            <a:r>
              <a:rPr lang="en-US" sz="2000" b="1" dirty="0">
                <a:cs typeface="B Nazanin" panose="00000400000000000000" pitchFamily="2" charset="-78"/>
              </a:rPr>
              <a:t>OAE AABR</a:t>
            </a:r>
            <a:r>
              <a:rPr lang="fa-IR" sz="2000" b="1" dirty="0" smtClean="0">
                <a:cs typeface="B Nazanin" panose="00000400000000000000" pitchFamily="2" charset="-78"/>
              </a:rPr>
              <a:t>گذر باشد</a:t>
            </a:r>
            <a:r>
              <a:rPr lang="fa-IR" sz="2000" b="1" dirty="0">
                <a:cs typeface="B Nazanin" panose="00000400000000000000" pitchFamily="2" charset="-78"/>
              </a:rPr>
              <a:t>، </a:t>
            </a:r>
            <a:r>
              <a:rPr lang="fa-IR" sz="2000" b="1" dirty="0" smtClean="0">
                <a:cs typeface="B Nazanin" panose="00000400000000000000" pitchFamily="2" charset="-78"/>
              </a:rPr>
              <a:t>نوزاد </a:t>
            </a:r>
            <a:r>
              <a:rPr lang="fa-IR" sz="2000" b="1" dirty="0">
                <a:cs typeface="B Nazanin" panose="00000400000000000000" pitchFamily="2" charset="-78"/>
              </a:rPr>
              <a:t>در </a:t>
            </a:r>
            <a:r>
              <a:rPr lang="fa-IR" sz="2000" b="1" dirty="0" smtClean="0">
                <a:cs typeface="B Nazanin" panose="00000400000000000000" pitchFamily="2" charset="-78"/>
              </a:rPr>
              <a:t>دسته </a:t>
            </a:r>
            <a:r>
              <a:rPr lang="fa-IR" sz="2000" b="1" dirty="0">
                <a:cs typeface="B Nazanin" panose="00000400000000000000" pitchFamily="2" charset="-78"/>
              </a:rPr>
              <a:t>"</a:t>
            </a:r>
            <a:r>
              <a:rPr lang="fa-IR" sz="2000" b="1" dirty="0" smtClean="0">
                <a:cs typeface="B Nazanin" panose="00000400000000000000" pitchFamily="2" charset="-78"/>
              </a:rPr>
              <a:t>مشكل شنوایی </a:t>
            </a:r>
            <a:r>
              <a:rPr lang="fa-IR" sz="2000" b="1" dirty="0">
                <a:cs typeface="B Nazanin" panose="00000400000000000000" pitchFamily="2" charset="-78"/>
              </a:rPr>
              <a:t>ندارد"، </a:t>
            </a:r>
            <a:r>
              <a:rPr lang="fa-IR" sz="2000" b="1" dirty="0" smtClean="0">
                <a:cs typeface="B Nazanin" panose="00000400000000000000" pitchFamily="2" charset="-78"/>
              </a:rPr>
              <a:t>طبقه بندی </a:t>
            </a:r>
            <a:r>
              <a:rPr lang="fa-IR" sz="2000" b="1" dirty="0">
                <a:cs typeface="B Nazanin" panose="00000400000000000000" pitchFamily="2" charset="-78"/>
              </a:rPr>
              <a:t>میشود  نتیجه را در سامانه </a:t>
            </a:r>
            <a:r>
              <a:rPr lang="fa-IR" sz="2000" b="1" dirty="0" smtClean="0">
                <a:cs typeface="B Nazanin" panose="00000400000000000000" pitchFamily="2" charset="-78"/>
              </a:rPr>
              <a:t>ثبت </a:t>
            </a:r>
            <a:r>
              <a:rPr lang="fa-IR" sz="2000" b="1" dirty="0">
                <a:cs typeface="B Nazanin" panose="00000400000000000000" pitchFamily="2" charset="-78"/>
              </a:rPr>
              <a:t>و </a:t>
            </a:r>
            <a:r>
              <a:rPr lang="fa-IR" sz="2000" b="1" dirty="0" smtClean="0">
                <a:cs typeface="B Nazanin" panose="00000400000000000000" pitchFamily="2" charset="-78"/>
              </a:rPr>
              <a:t>به والدین توصیه نمایید </a:t>
            </a:r>
            <a:r>
              <a:rPr lang="fa-IR" sz="2000" b="1" dirty="0">
                <a:cs typeface="B Nazanin" panose="00000400000000000000" pitchFamily="2" charset="-78"/>
              </a:rPr>
              <a:t>تا برای مراقبت  2ماهگی مراجعه </a:t>
            </a:r>
            <a:r>
              <a:rPr lang="fa-IR" sz="2000" b="1" dirty="0" smtClean="0">
                <a:cs typeface="B Nazanin" panose="00000400000000000000" pitchFamily="2" charset="-78"/>
              </a:rPr>
              <a:t>کنند.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0204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908" y="1116169"/>
            <a:ext cx="8915400" cy="3777622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ب) درصوورتی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که نوزاد دارای عوامل خطر اولیه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باشد</a:t>
            </a:r>
            <a:r>
              <a:rPr lang="fa-IR" sz="2000" b="1" dirty="0" smtClean="0">
                <a:cs typeface="B Nazanin" panose="00000400000000000000" pitchFamily="2" charset="-78"/>
              </a:rPr>
              <a:t>:</a:t>
            </a:r>
          </a:p>
          <a:p>
            <a:pPr marL="0" indent="0" algn="r" rtl="1"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 نتیجه </a:t>
            </a:r>
            <a:r>
              <a:rPr lang="fa-IR" sz="2000" b="1" dirty="0">
                <a:cs typeface="B Nazanin" panose="00000400000000000000" pitchFamily="2" charset="-78"/>
              </a:rPr>
              <a:t>تستتهای </a:t>
            </a:r>
            <a:r>
              <a:rPr lang="en-US" sz="2000" b="1" dirty="0">
                <a:cs typeface="B Nazanin" panose="00000400000000000000" pitchFamily="2" charset="-78"/>
              </a:rPr>
              <a:t>OAE, AABR</a:t>
            </a:r>
            <a:r>
              <a:rPr lang="fa-IR" sz="2000" b="1" dirty="0">
                <a:cs typeface="B Nazanin" panose="00000400000000000000" pitchFamily="2" charset="-78"/>
              </a:rPr>
              <a:t>را در </a:t>
            </a:r>
            <a:r>
              <a:rPr lang="fa-IR" sz="2000" b="1" dirty="0" smtClean="0">
                <a:cs typeface="B Nazanin" panose="00000400000000000000" pitchFamily="2" charset="-78"/>
              </a:rPr>
              <a:t>سامانه ثبت کنید</a:t>
            </a:r>
            <a:r>
              <a:rPr lang="fa-IR" sz="2000" b="1" dirty="0">
                <a:cs typeface="B Nazanin" panose="00000400000000000000" pitchFamily="2" charset="-78"/>
              </a:rPr>
              <a:t>: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درصورتی </a:t>
            </a:r>
            <a:r>
              <a:rPr lang="fa-IR" sz="2000" b="1" dirty="0">
                <a:cs typeface="B Nazanin" panose="00000400000000000000" pitchFamily="2" charset="-78"/>
              </a:rPr>
              <a:t>که نتیجه تست  </a:t>
            </a:r>
            <a:r>
              <a:rPr lang="en-US" sz="2000" b="1" dirty="0">
                <a:cs typeface="B Nazanin" panose="00000400000000000000" pitchFamily="2" charset="-78"/>
              </a:rPr>
              <a:t>AABR</a:t>
            </a:r>
            <a:r>
              <a:rPr lang="fa-IR" sz="2000" b="1" dirty="0">
                <a:cs typeface="B Nazanin" panose="00000400000000000000" pitchFamily="2" charset="-78"/>
              </a:rPr>
              <a:t>ارجاع باشد، نوزاد در دسته " نیاز </a:t>
            </a:r>
            <a:r>
              <a:rPr lang="fa-IR" sz="2000" b="1" dirty="0" smtClean="0">
                <a:cs typeface="B Nazanin" panose="00000400000000000000" pitchFamily="2" charset="-78"/>
              </a:rPr>
              <a:t>به </a:t>
            </a:r>
            <a:r>
              <a:rPr lang="fa-IR" sz="2000" b="1" dirty="0">
                <a:cs typeface="B Nazanin" panose="00000400000000000000" pitchFamily="2" charset="-78"/>
              </a:rPr>
              <a:t>ارزیابی بیشتر از نظر سلامت شنوایی" طبقه بندی </a:t>
            </a:r>
            <a:r>
              <a:rPr lang="fa-IR" sz="2000" b="1" dirty="0" smtClean="0">
                <a:cs typeface="B Nazanin" panose="00000400000000000000" pitchFamily="2" charset="-78"/>
              </a:rPr>
              <a:t>می شود</a:t>
            </a:r>
            <a:r>
              <a:rPr lang="fa-IR" sz="2000" b="1" dirty="0">
                <a:cs typeface="B Nazanin" panose="00000400000000000000" pitchFamily="2" charset="-78"/>
              </a:rPr>
              <a:t>. وی را برای معاینه و درخواست آزمایشات تشخیصی </a:t>
            </a:r>
            <a:r>
              <a:rPr lang="en-US" sz="2000" b="1" dirty="0">
                <a:cs typeface="B Nazanin" panose="00000400000000000000" pitchFamily="2" charset="-78"/>
              </a:rPr>
              <a:t>DPOAE ،Tympanometry High Frequency ،ABR</a:t>
            </a:r>
            <a:r>
              <a:rPr lang="fa-IR" sz="2000" b="1" dirty="0">
                <a:cs typeface="B Nazanin" panose="00000400000000000000" pitchFamily="2" charset="-78"/>
              </a:rPr>
              <a:t>به </a:t>
            </a:r>
            <a:r>
              <a:rPr lang="fa-IR" sz="2000" b="1" dirty="0" smtClean="0">
                <a:cs typeface="B Nazanin" panose="00000400000000000000" pitchFamily="2" charset="-78"/>
              </a:rPr>
              <a:t>پزشک ارجاع </a:t>
            </a:r>
            <a:r>
              <a:rPr lang="fa-IR" sz="2000" b="1" dirty="0">
                <a:cs typeface="B Nazanin" panose="00000400000000000000" pitchFamily="2" charset="-78"/>
              </a:rPr>
              <a:t>کنید.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اگر </a:t>
            </a:r>
            <a:r>
              <a:rPr lang="fa-IR" sz="2000" b="1" dirty="0">
                <a:cs typeface="B Nazanin" panose="00000400000000000000" pitchFamily="2" charset="-78"/>
              </a:rPr>
              <a:t>نتیجه تست </a:t>
            </a:r>
            <a:r>
              <a:rPr lang="en-US" sz="2000" b="1" dirty="0">
                <a:cs typeface="B Nazanin" panose="00000400000000000000" pitchFamily="2" charset="-78"/>
              </a:rPr>
              <a:t>AABR</a:t>
            </a:r>
            <a:r>
              <a:rPr lang="fa-IR" sz="2000" b="1" dirty="0">
                <a:cs typeface="B Nazanin" panose="00000400000000000000" pitchFamily="2" charset="-78"/>
              </a:rPr>
              <a:t>گذر باشد. به والدین </a:t>
            </a:r>
            <a:r>
              <a:rPr lang="fa-IR" sz="2000" b="1" dirty="0" smtClean="0">
                <a:cs typeface="B Nazanin" panose="00000400000000000000" pitchFamily="2" charset="-78"/>
              </a:rPr>
              <a:t>توصیه </a:t>
            </a:r>
            <a:r>
              <a:rPr lang="fa-IR" sz="2000" b="1" dirty="0">
                <a:cs typeface="B Nazanin" panose="00000400000000000000" pitchFamily="2" charset="-78"/>
              </a:rPr>
              <a:t>کنید برای مراقبت دو ماهگی و انجام </a:t>
            </a:r>
            <a:r>
              <a:rPr lang="fa-IR" sz="2000" b="1" dirty="0" smtClean="0">
                <a:cs typeface="B Nazanin" panose="00000400000000000000" pitchFamily="2" charset="-78"/>
              </a:rPr>
              <a:t>آزمایش </a:t>
            </a:r>
            <a:r>
              <a:rPr lang="en-US" sz="2000" b="1" dirty="0">
                <a:cs typeface="B Nazanin" panose="00000400000000000000" pitchFamily="2" charset="-78"/>
              </a:rPr>
              <a:t>ABR</a:t>
            </a:r>
            <a:r>
              <a:rPr lang="fa-IR" sz="2000" b="1" dirty="0" smtClean="0">
                <a:cs typeface="B Nazanin" panose="00000400000000000000" pitchFamily="2" charset="-78"/>
              </a:rPr>
              <a:t>تشخیصی </a:t>
            </a:r>
            <a:r>
              <a:rPr lang="fa-IR" sz="2000" b="1" dirty="0">
                <a:cs typeface="B Nazanin" panose="00000400000000000000" pitchFamily="2" charset="-78"/>
              </a:rPr>
              <a:t>در </a:t>
            </a:r>
            <a:r>
              <a:rPr lang="fa-IR" sz="2000" b="1" dirty="0" smtClean="0">
                <a:cs typeface="B Nazanin" panose="00000400000000000000" pitchFamily="2" charset="-78"/>
              </a:rPr>
              <a:t>سن یكسالگی </a:t>
            </a:r>
            <a:r>
              <a:rPr lang="fa-IR" sz="2000" b="1" dirty="0">
                <a:cs typeface="B Nazanin" panose="00000400000000000000" pitchFamily="2" charset="-78"/>
              </a:rPr>
              <a:t>مراجعه کنند.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اگر </a:t>
            </a:r>
            <a:r>
              <a:rPr lang="fa-IR" sz="2000" b="1" dirty="0">
                <a:cs typeface="B Nazanin" panose="00000400000000000000" pitchFamily="2" charset="-78"/>
              </a:rPr>
              <a:t>نتیجه تست </a:t>
            </a:r>
            <a:r>
              <a:rPr lang="en-US" sz="2000" b="1" dirty="0">
                <a:cs typeface="B Nazanin" panose="00000400000000000000" pitchFamily="2" charset="-78"/>
              </a:rPr>
              <a:t>AABR</a:t>
            </a:r>
            <a:r>
              <a:rPr lang="fa-IR" sz="2000" b="1" dirty="0">
                <a:cs typeface="B Nazanin" panose="00000400000000000000" pitchFamily="2" charset="-78"/>
              </a:rPr>
              <a:t>گذر ولی نتیجه  </a:t>
            </a:r>
            <a:r>
              <a:rPr lang="en-US" sz="2000" b="1" dirty="0">
                <a:cs typeface="B Nazanin" panose="00000400000000000000" pitchFamily="2" charset="-78"/>
              </a:rPr>
              <a:t>OAE</a:t>
            </a:r>
            <a:r>
              <a:rPr lang="fa-IR" sz="2000" b="1" dirty="0">
                <a:cs typeface="B Nazanin" panose="00000400000000000000" pitchFamily="2" charset="-78"/>
              </a:rPr>
              <a:t>ارجاع باشد. نوزاد در دسته " نیاز </a:t>
            </a:r>
            <a:r>
              <a:rPr lang="fa-IR" sz="2000" b="1" dirty="0" smtClean="0">
                <a:cs typeface="B Nazanin" panose="00000400000000000000" pitchFamily="2" charset="-78"/>
              </a:rPr>
              <a:t>به </a:t>
            </a:r>
            <a:r>
              <a:rPr lang="fa-IR" sz="2000" b="1" dirty="0">
                <a:cs typeface="B Nazanin" panose="00000400000000000000" pitchFamily="2" charset="-78"/>
              </a:rPr>
              <a:t>ارزیابی بیشتر از نظر سلامت شنوایی" </a:t>
            </a:r>
            <a:r>
              <a:rPr lang="fa-IR" sz="2000" b="1" dirty="0" smtClean="0">
                <a:cs typeface="B Nazanin" panose="00000400000000000000" pitchFamily="2" charset="-78"/>
              </a:rPr>
              <a:t>طبقه بندی </a:t>
            </a:r>
            <a:r>
              <a:rPr lang="fa-IR" sz="2000" b="1" dirty="0">
                <a:cs typeface="B Nazanin" panose="00000400000000000000" pitchFamily="2" charset="-78"/>
              </a:rPr>
              <a:t>میشود. وی را برای معاینه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از نظر اختلالات گوش میانی (مانا) به پزشک ارجاع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کنید</a:t>
            </a:r>
            <a:r>
              <a:rPr lang="fa-IR" sz="2000" b="1" dirty="0" smtClean="0">
                <a:cs typeface="B Nazanin" panose="00000400000000000000" pitchFamily="2" charset="-78"/>
              </a:rPr>
              <a:t>.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2920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983" y="746975"/>
            <a:ext cx="9633397" cy="567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5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770" y="515155"/>
            <a:ext cx="1334410" cy="13108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3CFA0C-3935-478D-B766-864956DE844F}"/>
              </a:ext>
            </a:extLst>
          </p:cNvPr>
          <p:cNvSpPr txBox="1"/>
          <p:nvPr/>
        </p:nvSpPr>
        <p:spPr>
          <a:xfrm>
            <a:off x="4000501" y="1897855"/>
            <a:ext cx="559730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fa-IR" sz="2800" kern="0" dirty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  <a:sym typeface="Arial"/>
              </a:rPr>
              <a:t>دانشگاه علوم پزشکی و خدمات بهداشتی درمانی تهران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A22670-2189-40E5-B58A-FDE9B1B538FB}"/>
              </a:ext>
            </a:extLst>
          </p:cNvPr>
          <p:cNvSpPr txBox="1"/>
          <p:nvPr/>
        </p:nvSpPr>
        <p:spPr>
          <a:xfrm>
            <a:off x="5259465" y="3017112"/>
            <a:ext cx="3079377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fa-IR" sz="2800" kern="0" dirty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  <a:sym typeface="Arial"/>
              </a:rPr>
              <a:t>معاونت </a:t>
            </a:r>
            <a:r>
              <a:rPr lang="fa-IR" sz="2800" kern="0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  <a:sym typeface="Arial"/>
              </a:rPr>
              <a:t>بهداشت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fa-IR" sz="2800" kern="0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  <a:sym typeface="Arial"/>
              </a:rPr>
              <a:t>واحد پیشگیری و کنترل بیماریهای غیرواگیر</a:t>
            </a:r>
            <a:endParaRPr lang="fa-IR" sz="2800" kern="0" dirty="0">
              <a:solidFill>
                <a:srgbClr val="002060"/>
              </a:solidFill>
              <a:latin typeface="IranNastaliq" panose="02020505000000020003" pitchFamily="18" charset="0"/>
              <a:cs typeface="IranNastaliq" panose="02020505000000020003" pitchFamily="18" charset="0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0653" y="5429031"/>
            <a:ext cx="8023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cs typeface="B Titr" panose="00000700000000000000" pitchFamily="2" charset="-78"/>
              </a:rPr>
              <a:t>مبانی، </a:t>
            </a:r>
            <a:r>
              <a:rPr lang="fa-IR" sz="2000" dirty="0">
                <a:cs typeface="B Titr" panose="00000700000000000000" pitchFamily="2" charset="-78"/>
              </a:rPr>
              <a:t>استانداردها و شیوه نامه ارایه خدمات پیشگیری </a:t>
            </a:r>
            <a:r>
              <a:rPr lang="fa-IR" sz="2000" dirty="0" smtClean="0">
                <a:cs typeface="B Titr" panose="00000700000000000000" pitchFamily="2" charset="-78"/>
              </a:rPr>
              <a:t>و مراقبت </a:t>
            </a:r>
            <a:r>
              <a:rPr lang="fa-IR" sz="2000" dirty="0">
                <a:cs typeface="B Titr" panose="00000700000000000000" pitchFamily="2" charset="-78"/>
              </a:rPr>
              <a:t>از گوش و شنوایی نوزادان و </a:t>
            </a:r>
            <a:r>
              <a:rPr lang="fa-IR" sz="2000" dirty="0" smtClean="0">
                <a:cs typeface="B Titr" panose="00000700000000000000" pitchFamily="2" charset="-78"/>
              </a:rPr>
              <a:t>کودکان-ویژه بهورز/مراقب</a:t>
            </a:r>
          </a:p>
          <a:p>
            <a:pPr algn="ctr" rtl="1"/>
            <a:r>
              <a:rPr lang="fa-IR" dirty="0" smtClean="0">
                <a:cs typeface="B Titr" panose="00000700000000000000" pitchFamily="2" charset="-78"/>
              </a:rPr>
              <a:t>اردیبهشت1401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2395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اقدامات پزشک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نتایج </a:t>
            </a:r>
            <a:r>
              <a:rPr lang="fa-IR" sz="2000" b="1" dirty="0">
                <a:cs typeface="B Nazanin" panose="00000400000000000000" pitchFamily="2" charset="-78"/>
              </a:rPr>
              <a:t>غربال شنوایی طفل را بخواهید.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گذر </a:t>
            </a:r>
            <a:r>
              <a:rPr lang="fa-IR" sz="2000" b="1" dirty="0">
                <a:cs typeface="B Nazanin" panose="00000400000000000000" pitchFamily="2" charset="-78"/>
              </a:rPr>
              <a:t>یعنی پاسخ تست مورد نظر در حد انتظار است و هرگز به معنی نرمال بودن نیست.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اگر </a:t>
            </a:r>
            <a:r>
              <a:rPr lang="fa-IR" sz="2000" b="1" dirty="0">
                <a:cs typeface="B Nazanin" panose="00000400000000000000" pitchFamily="2" charset="-78"/>
              </a:rPr>
              <a:t>کودک فاکتور خطر داشت باید تحت بررسیهای دوره ای شنوایی قرار گیرد.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ارجاع </a:t>
            </a:r>
            <a:r>
              <a:rPr lang="fa-IR" sz="2000" b="1" dirty="0">
                <a:cs typeface="B Nazanin" panose="00000400000000000000" pitchFamily="2" charset="-78"/>
              </a:rPr>
              <a:t>یعنی پاسخ تست مورد در حد انتظار نیست و هرگز به معنی قطعیت کم شنوایی </a:t>
            </a:r>
            <a:r>
              <a:rPr lang="fa-IR" sz="2000" b="1" dirty="0" smtClean="0">
                <a:cs typeface="B Nazanin" panose="00000400000000000000" pitchFamily="2" charset="-78"/>
              </a:rPr>
              <a:t>فرد نیست.</a:t>
            </a:r>
            <a:endParaRPr lang="fa-IR" sz="2000" b="1" dirty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در </a:t>
            </a:r>
            <a:r>
              <a:rPr lang="fa-IR" sz="2000" b="1" dirty="0">
                <a:cs typeface="B Nazanin" panose="00000400000000000000" pitchFamily="2" charset="-78"/>
              </a:rPr>
              <a:t>برخورد با نتیجه ارجاع کودک باید در اسرع وقت تحت ارزیابیهای تشخیصی شنوایی قرار</a:t>
            </a:r>
          </a:p>
          <a:p>
            <a:pPr marL="0" indent="0" algn="r" rtl="1">
              <a:buNone/>
            </a:pPr>
            <a:r>
              <a:rPr lang="fa-IR" sz="2000" b="1" dirty="0">
                <a:cs typeface="B Nazanin" panose="00000400000000000000" pitchFamily="2" charset="-78"/>
              </a:rPr>
              <a:t>گیرد تا وضعیت قطعی و کامل شنوایی او مشخص گردد.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6826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98628"/>
          </a:xfrm>
        </p:spPr>
        <p:txBody>
          <a:bodyPr/>
          <a:lstStyle/>
          <a:p>
            <a:pPr algn="ctr"/>
            <a:r>
              <a:rPr lang="fa-IR" dirty="0"/>
              <a:t>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نکات کلیدی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423" y="1373746"/>
            <a:ext cx="8915400" cy="4911144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تمامی </a:t>
            </a:r>
            <a:r>
              <a:rPr lang="fa-IR" sz="2000" b="1" dirty="0">
                <a:cs typeface="B Nazanin" panose="00000400000000000000" pitchFamily="2" charset="-78"/>
              </a:rPr>
              <a:t>نوزادان بایستی در بدو تولد ازنظر شنوایی ارزیابی و غربالگری شوند.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زمان </a:t>
            </a:r>
            <a:r>
              <a:rPr lang="fa-IR" sz="2000" b="1" dirty="0">
                <a:cs typeface="B Nazanin" panose="00000400000000000000" pitchFamily="2" charset="-78"/>
              </a:rPr>
              <a:t>طلایی برای انجام تست غربالگری بهنگام تا یک ماهگی، تست تشخیصی بهنگام تا  3ماهگی و برای </a:t>
            </a:r>
            <a:r>
              <a:rPr lang="fa-IR" sz="2000" b="1" dirty="0" smtClean="0">
                <a:cs typeface="B Nazanin" panose="00000400000000000000" pitchFamily="2" charset="-78"/>
              </a:rPr>
              <a:t>انجام مداخله </a:t>
            </a:r>
            <a:r>
              <a:rPr lang="fa-IR" sz="2000" b="1" dirty="0">
                <a:cs typeface="B Nazanin" panose="00000400000000000000" pitchFamily="2" charset="-78"/>
              </a:rPr>
              <a:t>درمانی تا  6ماهگی است.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در آزمایش  </a:t>
            </a:r>
            <a:r>
              <a:rPr lang="en-US" sz="2000" b="1" dirty="0">
                <a:cs typeface="B Nazanin" panose="00000400000000000000" pitchFamily="2" charset="-78"/>
              </a:rPr>
              <a:t>OAEs</a:t>
            </a:r>
            <a:r>
              <a:rPr lang="fa-IR" sz="2000" b="1" dirty="0">
                <a:cs typeface="B Nazanin" panose="00000400000000000000" pitchFamily="2" charset="-78"/>
              </a:rPr>
              <a:t>به کمک دستگاه اتواکوستیک </a:t>
            </a:r>
            <a:r>
              <a:rPr lang="fa-IR" sz="2000" b="1" dirty="0" smtClean="0">
                <a:cs typeface="B Nazanin" panose="00000400000000000000" pitchFamily="2" charset="-78"/>
              </a:rPr>
              <a:t>امیژن </a:t>
            </a:r>
            <a:r>
              <a:rPr lang="fa-IR" sz="2000" b="1" dirty="0">
                <a:cs typeface="B Nazanin" panose="00000400000000000000" pitchFamily="2" charset="-78"/>
              </a:rPr>
              <a:t>از گوش خارجی تا گوش داخلی و بطور </a:t>
            </a:r>
            <a:r>
              <a:rPr lang="fa-IR" sz="2000" b="1" dirty="0" smtClean="0">
                <a:cs typeface="B Nazanin" panose="00000400000000000000" pitchFamily="2" charset="-78"/>
              </a:rPr>
              <a:t>اختصاصی عملكرد </a:t>
            </a:r>
            <a:r>
              <a:rPr lang="fa-IR" sz="2000" b="1" dirty="0">
                <a:cs typeface="B Nazanin" panose="00000400000000000000" pitchFamily="2" charset="-78"/>
              </a:rPr>
              <a:t>سلول های مویی خارجی بخش حلزون شنوایی مورد ارزیابی قرار می گیرد.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تنها درصورتی </a:t>
            </a:r>
            <a:r>
              <a:rPr lang="fa-IR" sz="2000" b="1" dirty="0">
                <a:cs typeface="B Nazanin" panose="00000400000000000000" pitchFamily="2" charset="-78"/>
              </a:rPr>
              <a:t>که نتیجه آزمایش  </a:t>
            </a:r>
            <a:r>
              <a:rPr lang="en-US" sz="2000" b="1" dirty="0">
                <a:cs typeface="B Nazanin" panose="00000400000000000000" pitchFamily="2" charset="-78"/>
              </a:rPr>
              <a:t>OAEs</a:t>
            </a:r>
            <a:r>
              <a:rPr lang="fa-IR" sz="2000" b="1" dirty="0">
                <a:cs typeface="B Nazanin" panose="00000400000000000000" pitchFamily="2" charset="-78"/>
              </a:rPr>
              <a:t>ارجاع و یا نوزاد دارای یكی از عوامل خطر باشد، آزمایش </a:t>
            </a:r>
            <a:r>
              <a:rPr lang="en-US" sz="2000" b="1" dirty="0">
                <a:cs typeface="B Nazanin" panose="00000400000000000000" pitchFamily="2" charset="-78"/>
              </a:rPr>
              <a:t>AABR</a:t>
            </a:r>
            <a:r>
              <a:rPr lang="fa-IR" sz="2000" b="1" dirty="0" smtClean="0">
                <a:cs typeface="B Nazanin" panose="00000400000000000000" pitchFamily="2" charset="-78"/>
              </a:rPr>
              <a:t>انجام میشود</a:t>
            </a:r>
            <a:r>
              <a:rPr lang="fa-IR" sz="2000" b="1" dirty="0">
                <a:cs typeface="B Nazanin" panose="00000400000000000000" pitchFamily="2" charset="-78"/>
              </a:rPr>
              <a:t>. این آزمایش پاسخهای شنوایی عصب اکوستیک (هشتم مغزی) تا ساقه مغز را ارزیابی میکند و </a:t>
            </a:r>
            <a:r>
              <a:rPr lang="fa-IR" sz="2000" b="1" dirty="0" smtClean="0">
                <a:cs typeface="B Nazanin" panose="00000400000000000000" pitchFamily="2" charset="-78"/>
              </a:rPr>
              <a:t>بصورت خودکار </a:t>
            </a:r>
            <a:r>
              <a:rPr lang="fa-IR" sz="2000" b="1" dirty="0">
                <a:cs typeface="B Nazanin" panose="00000400000000000000" pitchFamily="2" charset="-78"/>
              </a:rPr>
              <a:t>با استفاده از الكترودهای یكبار مصرف که روی سر نوزاد </a:t>
            </a:r>
            <a:r>
              <a:rPr lang="fa-IR" sz="2000" b="1" dirty="0" smtClean="0">
                <a:cs typeface="B Nazanin" panose="00000400000000000000" pitchFamily="2" charset="-78"/>
              </a:rPr>
              <a:t>وصل </a:t>
            </a:r>
            <a:r>
              <a:rPr lang="fa-IR" sz="2000" b="1" dirty="0">
                <a:cs typeface="B Nazanin" panose="00000400000000000000" pitchFamily="2" charset="-78"/>
              </a:rPr>
              <a:t>می شوند، انجام </a:t>
            </a:r>
            <a:r>
              <a:rPr lang="fa-IR" sz="2000" b="1" dirty="0" smtClean="0">
                <a:cs typeface="B Nazanin" panose="00000400000000000000" pitchFamily="2" charset="-78"/>
              </a:rPr>
              <a:t>میگردد.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399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انواع آسیب شنوایی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حسی-عصبی</a:t>
            </a:r>
            <a:r>
              <a:rPr lang="fa-IR" sz="2000" b="1" dirty="0">
                <a:cs typeface="B Nazanin" panose="00000400000000000000" pitchFamily="2" charset="-78"/>
              </a:rPr>
              <a:t>: بدلیل آسیب به گوش داخلی و عصب شنوایی ایجاد می شود</a:t>
            </a:r>
            <a:r>
              <a:rPr lang="fa-IR" sz="2000" b="1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انتقالی</a:t>
            </a:r>
            <a:r>
              <a:rPr lang="fa-IR" sz="2000" b="1" dirty="0">
                <a:cs typeface="B Nazanin" panose="00000400000000000000" pitchFamily="2" charset="-78"/>
              </a:rPr>
              <a:t>: ناشی از انسداد یا کاهش انتقال جریان امواج ووتی در مسیر گوش</a:t>
            </a:r>
            <a:br>
              <a:rPr lang="fa-IR" sz="2000" b="1" dirty="0">
                <a:cs typeface="B Nazanin" panose="00000400000000000000" pitchFamily="2" charset="-78"/>
              </a:rPr>
            </a:br>
            <a:r>
              <a:rPr lang="fa-IR" sz="2000" b="1" dirty="0">
                <a:cs typeface="B Nazanin" panose="00000400000000000000" pitchFamily="2" charset="-78"/>
              </a:rPr>
              <a:t>خارجی یا میانی یا ترکیبی از هر دو ایجاد می شود</a:t>
            </a:r>
            <a:r>
              <a:rPr lang="fa-IR" sz="2000" b="1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آمیخته</a:t>
            </a:r>
            <a:r>
              <a:rPr lang="fa-IR" sz="2000" b="1" dirty="0">
                <a:cs typeface="B Nazanin" panose="00000400000000000000" pitchFamily="2" charset="-78"/>
              </a:rPr>
              <a:t>: ترکیبی از آسیب به گوش داخلی و وجود اختلال در انتقال امواج ووتی</a:t>
            </a:r>
            <a:br>
              <a:rPr lang="fa-IR" sz="2000" b="1" dirty="0">
                <a:cs typeface="B Nazanin" panose="00000400000000000000" pitchFamily="2" charset="-78"/>
              </a:rPr>
            </a:br>
            <a:r>
              <a:rPr lang="fa-IR" sz="2000" b="1" dirty="0">
                <a:cs typeface="B Nazanin" panose="00000400000000000000" pitchFamily="2" charset="-78"/>
              </a:rPr>
              <a:t>در گوش خارجی و میانی می باشد </a:t>
            </a:r>
            <a:br>
              <a:rPr lang="fa-IR" sz="2000" b="1" dirty="0">
                <a:cs typeface="B Nazanin" panose="00000400000000000000" pitchFamily="2" charset="-78"/>
              </a:rPr>
            </a:b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8306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روش های ارزیابی شنوایی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>
                <a:cs typeface="B Nazanin" panose="00000400000000000000" pitchFamily="2" charset="-78"/>
              </a:rPr>
              <a:t>ادیومتری رفتاری (روشهای شرطی سازی، ادیومتری تقویت بینایی، تست نجوا.)..  7ماه تا  3سال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بررسی </a:t>
            </a:r>
            <a:r>
              <a:rPr lang="fa-IR" sz="2000" b="1" dirty="0">
                <a:cs typeface="B Nazanin" panose="00000400000000000000" pitchFamily="2" charset="-78"/>
              </a:rPr>
              <a:t>رفلكس عضله رکابی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ارزیابی </a:t>
            </a:r>
            <a:r>
              <a:rPr lang="fa-IR" sz="2000" b="1" dirty="0">
                <a:cs typeface="B Nazanin" panose="00000400000000000000" pitchFamily="2" charset="-78"/>
              </a:rPr>
              <a:t>های فیزیولوژیک و الكتروفیزیولوژیک شامل: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b="1" dirty="0" smtClean="0"/>
              <a:t>ABR </a:t>
            </a:r>
            <a:r>
              <a:rPr lang="en-US" b="1" dirty="0"/>
              <a:t>(Auditory Brainstem Response)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b="1" dirty="0" smtClean="0"/>
              <a:t>AABR </a:t>
            </a:r>
            <a:r>
              <a:rPr lang="en-US" b="1" dirty="0"/>
              <a:t>(Automated Auditory Brainstem Response)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OAE (</a:t>
            </a:r>
            <a:r>
              <a:rPr lang="en-US" b="1" dirty="0" err="1"/>
              <a:t>Otoacoustic</a:t>
            </a:r>
            <a:r>
              <a:rPr lang="en-US" b="1" dirty="0"/>
              <a:t> emissions): TEOAEs, DPOAEs</a:t>
            </a:r>
          </a:p>
        </p:txBody>
      </p:sp>
    </p:spTree>
    <p:extLst>
      <p:ext uri="{BB962C8B-B14F-4D97-AF65-F5344CB8AC3E}">
        <p14:creationId xmlns:p14="http://schemas.microsoft.com/office/powerpoint/2010/main" val="1676387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889" y="588135"/>
            <a:ext cx="9440214" cy="57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78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650331" cy="1024386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انتظارات از مراقب سلامت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856" y="1648496"/>
            <a:ext cx="8915400" cy="3777622"/>
          </a:xfrm>
        </p:spPr>
        <p:txBody>
          <a:bodyPr>
            <a:normAutofit lnSpcReduction="10000"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مطالعه شیوه نامه  جدید ادغام برنامه غربالگری کم شنوایی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تهیه لیست به روز رسانی شده مادران باردار با تاریخ احتمالی آنها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آموزش مادر باردار در سه ماهه سوم بارداری در خصوص انجام غربالگری کم شنوایی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در معرض دید عموم قرار دادن لیست به روز شده از مراکز خدمات جامع سلامت  دارای واحد غربالگری کم شنوایی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پیگیری نوزاد جهت انجام غربالگری در اولین مراجعه(در صورت عدم انجام،پس از ثبت زایمان مادر و تولد نوزاد، ارجاع فوری و در صورت انجام در بیمارستان و یا مرکز، رویت نتیجه غربالگری)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ثبت مراقبت در سامانه سیب با کد 7370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پیگیری فرآیند غربالگری کم شنوایی نوزاد تا حصول نتیجه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(زمان طلایی تشخیص و مداخله درمانی –توانبخشی شنوایی تا قبل از یک ماهگی می باشد).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733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1866" y="671827"/>
            <a:ext cx="4918642" cy="2395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94" y="3412901"/>
            <a:ext cx="5084970" cy="2504079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711794" y="787737"/>
            <a:ext cx="4675031" cy="2279560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1"/>
                </a:solidFill>
                <a:cs typeface="B Titr" panose="00000700000000000000" pitchFamily="2" charset="-78"/>
              </a:rPr>
              <a:t>نابینایی انسان را از اشیاء منفک می کند و ناشنوایی انسان را از انسان جدا می کند.</a:t>
            </a:r>
          </a:p>
          <a:p>
            <a:r>
              <a:rPr lang="fa-IR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هلن کلر</a:t>
            </a:r>
            <a:endParaRPr lang="en-US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158223" y="3866450"/>
            <a:ext cx="2975020" cy="1687133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>
                <a:solidFill>
                  <a:schemeClr val="accent5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با تشکر از توجه شما</a:t>
            </a:r>
          </a:p>
        </p:txBody>
      </p:sp>
    </p:spTree>
    <p:extLst>
      <p:ext uri="{BB962C8B-B14F-4D97-AF65-F5344CB8AC3E}">
        <p14:creationId xmlns:p14="http://schemas.microsoft.com/office/powerpoint/2010/main" val="249196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7144" y="546837"/>
            <a:ext cx="6774287" cy="766808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مراقبت از گوش و شنوایی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192" y="1416676"/>
            <a:ext cx="9826580" cy="4778062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 smtClean="0">
                <a:cs typeface="B Nazanin" panose="00000400000000000000" pitchFamily="2" charset="-78"/>
              </a:rPr>
              <a:t>466میلیون </a:t>
            </a:r>
            <a:r>
              <a:rPr lang="fa-IR" b="1" dirty="0">
                <a:cs typeface="B Nazanin" panose="00000400000000000000" pitchFamily="2" charset="-78"/>
              </a:rPr>
              <a:t>نفر در جهان با کم شنوایی معلولیت زا زندگی می کنند.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 smtClean="0">
                <a:cs typeface="B Nazanin" panose="00000400000000000000" pitchFamily="2" charset="-78"/>
              </a:rPr>
              <a:t>از </a:t>
            </a:r>
            <a:r>
              <a:rPr lang="fa-IR" b="1" dirty="0">
                <a:cs typeface="B Nazanin" panose="00000400000000000000" pitchFamily="2" charset="-78"/>
              </a:rPr>
              <a:t>نظر بار کلی بیماری </a:t>
            </a:r>
            <a:r>
              <a:rPr lang="fa-IR" b="1" dirty="0" smtClean="0">
                <a:cs typeface="B Nazanin" panose="00000400000000000000" pitchFamily="2" charset="-78"/>
              </a:rPr>
              <a:t> (</a:t>
            </a:r>
            <a:r>
              <a:rPr lang="en-US" b="1" dirty="0" smtClean="0">
                <a:cs typeface="B Nazanin" panose="00000400000000000000" pitchFamily="2" charset="-78"/>
              </a:rPr>
              <a:t>GBD</a:t>
            </a:r>
            <a:r>
              <a:rPr lang="fa-IR" b="1" dirty="0" smtClean="0">
                <a:cs typeface="B Nazanin" panose="00000400000000000000" pitchFamily="2" charset="-78"/>
              </a:rPr>
              <a:t>)،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6.8</a:t>
            </a:r>
            <a:r>
              <a:rPr lang="fa-IR" b="1" dirty="0" smtClean="0">
                <a:cs typeface="B Nazanin" panose="00000400000000000000" pitchFamily="2" charset="-78"/>
              </a:rPr>
              <a:t>درصد  از </a:t>
            </a:r>
            <a:r>
              <a:rPr lang="fa-IR" b="1" dirty="0">
                <a:cs typeface="B Nazanin" panose="00000400000000000000" pitchFamily="2" charset="-78"/>
              </a:rPr>
              <a:t>بار بیماری ها را شامل می شود.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 smtClean="0">
                <a:cs typeface="B Nazanin" panose="00000400000000000000" pitchFamily="2" charset="-78"/>
              </a:rPr>
              <a:t>بر </a:t>
            </a:r>
            <a:r>
              <a:rPr lang="fa-IR" b="1" dirty="0">
                <a:cs typeface="B Nazanin" panose="00000400000000000000" pitchFamily="2" charset="-78"/>
              </a:rPr>
              <a:t>اساس سالهای سپری شده با ناتوانی </a:t>
            </a:r>
            <a:r>
              <a:rPr lang="fa-IR" b="1" dirty="0" smtClean="0">
                <a:cs typeface="B Nazanin" panose="00000400000000000000" pitchFamily="2" charset="-78"/>
              </a:rPr>
              <a:t>(</a:t>
            </a:r>
            <a:r>
              <a:rPr lang="en-US" b="1" dirty="0">
                <a:cs typeface="B Nazanin" panose="00000400000000000000" pitchFamily="2" charset="-78"/>
              </a:rPr>
              <a:t>YLD</a:t>
            </a:r>
            <a:r>
              <a:rPr lang="fa-IR" b="1" dirty="0" smtClean="0">
                <a:cs typeface="B Nazanin" panose="00000400000000000000" pitchFamily="2" charset="-78"/>
              </a:rPr>
              <a:t>)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سومین </a:t>
            </a:r>
            <a:r>
              <a:rPr lang="fa-IR" b="1" dirty="0">
                <a:cs typeface="B Nazanin" panose="00000400000000000000" pitchFamily="2" charset="-78"/>
              </a:rPr>
              <a:t>عامل می باشد.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 smtClean="0">
                <a:cs typeface="B Nazanin" panose="00000400000000000000" pitchFamily="2" charset="-78"/>
              </a:rPr>
              <a:t>دو </a:t>
            </a:r>
            <a:r>
              <a:rPr lang="fa-IR" b="1" dirty="0">
                <a:cs typeface="B Nazanin" panose="00000400000000000000" pitchFamily="2" charset="-78"/>
              </a:rPr>
              <a:t>سوم افراد دارای کم شنوایی در کشورهای در حال توسعه هستند.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 smtClean="0">
                <a:cs typeface="B Nazanin" panose="00000400000000000000" pitchFamily="2" charset="-78"/>
              </a:rPr>
              <a:t>بیش </a:t>
            </a:r>
            <a:r>
              <a:rPr lang="fa-IR" b="1" dirty="0">
                <a:cs typeface="B Nazanin" panose="00000400000000000000" pitchFamily="2" charset="-78"/>
              </a:rPr>
              <a:t>از  </a:t>
            </a:r>
            <a:r>
              <a:rPr lang="fa-IR" b="1" dirty="0" smtClean="0">
                <a:cs typeface="B Nazanin" panose="00000400000000000000" pitchFamily="2" charset="-78"/>
              </a:rPr>
              <a:t>50درصداز </a:t>
            </a:r>
            <a:r>
              <a:rPr lang="fa-IR" b="1" dirty="0">
                <a:cs typeface="B Nazanin" panose="00000400000000000000" pitchFamily="2" charset="-78"/>
              </a:rPr>
              <a:t>انواع کم شنوایی و ناشنوایی بزرگسالان و  </a:t>
            </a:r>
            <a:r>
              <a:rPr lang="fa-IR" b="1" dirty="0" smtClean="0">
                <a:cs typeface="B Nazanin" panose="00000400000000000000" pitchFamily="2" charset="-78"/>
              </a:rPr>
              <a:t>60درصد </a:t>
            </a:r>
            <a:r>
              <a:rPr lang="fa-IR" b="1" dirty="0">
                <a:cs typeface="B Nazanin" panose="00000400000000000000" pitchFamily="2" charset="-78"/>
              </a:rPr>
              <a:t>از انواع </a:t>
            </a:r>
            <a:r>
              <a:rPr lang="fa-IR" b="1" dirty="0" smtClean="0">
                <a:cs typeface="B Nazanin" panose="00000400000000000000" pitchFamily="2" charset="-78"/>
              </a:rPr>
              <a:t>کم شنوایی </a:t>
            </a:r>
            <a:r>
              <a:rPr lang="fa-IR" b="1" dirty="0">
                <a:cs typeface="B Nazanin" panose="00000400000000000000" pitchFamily="2" charset="-78"/>
              </a:rPr>
              <a:t>و ناشنوایی کودکان با اجرای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برنامه های مراقبتی قابل پیشگیری </a:t>
            </a:r>
            <a:r>
              <a:rPr lang="fa-IR" b="1" dirty="0">
                <a:cs typeface="B Nazanin" panose="00000400000000000000" pitchFamily="2" charset="-78"/>
              </a:rPr>
              <a:t>هستند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>
                <a:cs typeface="B Nazanin" panose="00000400000000000000" pitchFamily="2" charset="-78"/>
              </a:rPr>
              <a:t>بر اساس برآورد سازمان بهداشت جهانی </a:t>
            </a:r>
            <a:r>
              <a:rPr lang="fa-IR" b="1" dirty="0" smtClean="0">
                <a:cs typeface="B Nazanin" panose="00000400000000000000" pitchFamily="2" charset="-78"/>
              </a:rPr>
              <a:t>(</a:t>
            </a:r>
            <a:r>
              <a:rPr lang="fa-IR" b="1" dirty="0">
                <a:cs typeface="B Nazanin" panose="00000400000000000000" pitchFamily="2" charset="-78"/>
              </a:rPr>
              <a:t>2013</a:t>
            </a:r>
            <a:r>
              <a:rPr lang="fa-IR" b="1" dirty="0" smtClean="0">
                <a:cs typeface="B Nazanin" panose="00000400000000000000" pitchFamily="2" charset="-78"/>
              </a:rPr>
              <a:t>) در </a:t>
            </a:r>
            <a:r>
              <a:rPr lang="fa-IR" b="1" dirty="0">
                <a:cs typeface="B Nazanin" panose="00000400000000000000" pitchFamily="2" charset="-78"/>
              </a:rPr>
              <a:t>حدود  1/1میلیارد نفر از </a:t>
            </a:r>
            <a:r>
              <a:rPr lang="fa-IR" b="1" dirty="0" smtClean="0">
                <a:cs typeface="B Nazanin" panose="00000400000000000000" pitchFamily="2" charset="-78"/>
              </a:rPr>
              <a:t>جوانان سراسر </a:t>
            </a:r>
            <a:r>
              <a:rPr lang="fa-IR" b="1" dirty="0">
                <a:cs typeface="B Nazanin" panose="00000400000000000000" pitchFamily="2" charset="-78"/>
              </a:rPr>
              <a:t>جهان در معرض خطر بالای ابتلا به کم شنوایی ناشی از فعالیت </a:t>
            </a:r>
            <a:r>
              <a:rPr lang="fa-IR" b="1" dirty="0" smtClean="0">
                <a:cs typeface="B Nazanin" panose="00000400000000000000" pitchFamily="2" charset="-78"/>
              </a:rPr>
              <a:t>های شنیداری </a:t>
            </a:r>
            <a:r>
              <a:rPr lang="fa-IR" b="1" dirty="0">
                <a:cs typeface="B Nazanin" panose="00000400000000000000" pitchFamily="2" charset="-78"/>
              </a:rPr>
              <a:t>غیر ایمن هستند.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 smtClean="0">
                <a:cs typeface="B Nazanin" panose="00000400000000000000" pitchFamily="2" charset="-78"/>
              </a:rPr>
              <a:t>بالغ </a:t>
            </a:r>
            <a:r>
              <a:rPr lang="fa-IR" b="1" dirty="0">
                <a:cs typeface="B Nazanin" panose="00000400000000000000" pitchFamily="2" charset="-78"/>
              </a:rPr>
              <a:t>بر  43میلیون نفر در محدوده سنی  12-35سال دارای کم شنوایی ناتوان </a:t>
            </a:r>
            <a:r>
              <a:rPr lang="fa-IR" b="1" dirty="0" smtClean="0">
                <a:cs typeface="B Nazanin" panose="00000400000000000000" pitchFamily="2" charset="-78"/>
              </a:rPr>
              <a:t>کننده ناشی </a:t>
            </a:r>
            <a:r>
              <a:rPr lang="fa-IR" b="1" dirty="0">
                <a:cs typeface="B Nazanin" panose="00000400000000000000" pitchFamily="2" charset="-78"/>
              </a:rPr>
              <a:t>از علل متفاوت می باشند.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در </a:t>
            </a:r>
            <a:r>
              <a:rPr lang="fa-IR" b="1" dirty="0">
                <a:cs typeface="B Nazanin" panose="00000400000000000000" pitchFamily="2" charset="-78"/>
              </a:rPr>
              <a:t>نوجوانان و بزرگسالان جوان سنین  12-35سال کشورهای با درآمد </a:t>
            </a:r>
            <a:r>
              <a:rPr lang="fa-IR" b="1" dirty="0" smtClean="0">
                <a:cs typeface="B Nazanin" panose="00000400000000000000" pitchFamily="2" charset="-78"/>
              </a:rPr>
              <a:t>متوسط  </a:t>
            </a:r>
            <a:r>
              <a:rPr lang="fa-IR" b="1" dirty="0">
                <a:cs typeface="B Nazanin" panose="00000400000000000000" pitchFamily="2" charset="-78"/>
              </a:rPr>
              <a:t>و </a:t>
            </a:r>
            <a:r>
              <a:rPr lang="fa-IR" b="1" dirty="0" smtClean="0">
                <a:cs typeface="B Nazanin" panose="00000400000000000000" pitchFamily="2" charset="-78"/>
              </a:rPr>
              <a:t>بالا:</a:t>
            </a:r>
          </a:p>
          <a:p>
            <a:pPr marL="0" indent="0" algn="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      ● حدود </a:t>
            </a:r>
            <a:r>
              <a:rPr lang="fa-IR" b="1" dirty="0">
                <a:cs typeface="B Nazanin" panose="00000400000000000000" pitchFamily="2" charset="-78"/>
              </a:rPr>
              <a:t>٪50از این افراد در معرض سطوح غیر </a:t>
            </a:r>
            <a:r>
              <a:rPr lang="fa-IR" b="1" dirty="0" smtClean="0">
                <a:cs typeface="B Nazanin" panose="00000400000000000000" pitchFamily="2" charset="-78"/>
              </a:rPr>
              <a:t>ایمن صوتی </a:t>
            </a:r>
            <a:r>
              <a:rPr lang="fa-IR" b="1" dirty="0">
                <a:cs typeface="B Nazanin" panose="00000400000000000000" pitchFamily="2" charset="-78"/>
              </a:rPr>
              <a:t>ناشی از دستگاه </a:t>
            </a:r>
            <a:r>
              <a:rPr lang="fa-IR" b="1" dirty="0" smtClean="0">
                <a:cs typeface="B Nazanin" panose="00000400000000000000" pitchFamily="2" charset="-78"/>
              </a:rPr>
              <a:t>های صوتی </a:t>
            </a:r>
            <a:r>
              <a:rPr lang="fa-IR" b="1" dirty="0">
                <a:cs typeface="B Nazanin" panose="00000400000000000000" pitchFamily="2" charset="-78"/>
              </a:rPr>
              <a:t>شخصی هستند.</a:t>
            </a:r>
          </a:p>
          <a:p>
            <a:pPr marL="0" indent="0" algn="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      ● </a:t>
            </a:r>
            <a:r>
              <a:rPr lang="fa-IR" b="1" dirty="0">
                <a:cs typeface="B Nazanin" panose="00000400000000000000" pitchFamily="2" charset="-78"/>
              </a:rPr>
              <a:t>در حدود  ٪40دیگر نیز بطور بالقوه در معرض </a:t>
            </a:r>
            <a:r>
              <a:rPr lang="fa-IR" b="1" dirty="0" smtClean="0">
                <a:cs typeface="B Nazanin" panose="00000400000000000000" pitchFamily="2" charset="-78"/>
              </a:rPr>
              <a:t>صدمه صوتی </a:t>
            </a:r>
            <a:r>
              <a:rPr lang="fa-IR" b="1" dirty="0">
                <a:cs typeface="B Nazanin" panose="00000400000000000000" pitchFamily="2" charset="-78"/>
              </a:rPr>
              <a:t>هستند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642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عوارض کم شنوایی های شناسایی نشده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6181" y="1669960"/>
            <a:ext cx="8915400" cy="4434625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Nazanin" panose="00000400000000000000" pitchFamily="2" charset="-78"/>
              </a:rPr>
              <a:t>نقصان </a:t>
            </a:r>
            <a:r>
              <a:rPr lang="fa-IR" sz="1600" b="1" dirty="0">
                <a:cs typeface="B Nazanin" panose="00000400000000000000" pitchFamily="2" charset="-78"/>
              </a:rPr>
              <a:t>در درک گفتار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Nazanin" panose="00000400000000000000" pitchFamily="2" charset="-78"/>
              </a:rPr>
              <a:t>مشكلات </a:t>
            </a:r>
            <a:r>
              <a:rPr lang="fa-IR" sz="1600" b="1" dirty="0">
                <a:cs typeface="B Nazanin" panose="00000400000000000000" pitchFamily="2" charset="-78"/>
              </a:rPr>
              <a:t>ارتباطی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Nazanin" panose="00000400000000000000" pitchFamily="2" charset="-78"/>
              </a:rPr>
              <a:t>مشكلات </a:t>
            </a:r>
            <a:r>
              <a:rPr lang="fa-IR" sz="1600" b="1" dirty="0">
                <a:cs typeface="B Nazanin" panose="00000400000000000000" pitchFamily="2" charset="-78"/>
              </a:rPr>
              <a:t>ادراکی زبانی (دریافتی)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Nazanin" panose="00000400000000000000" pitchFamily="2" charset="-78"/>
              </a:rPr>
              <a:t>مشكلات </a:t>
            </a:r>
            <a:r>
              <a:rPr lang="fa-IR" sz="1600" b="1" dirty="0">
                <a:cs typeface="B Nazanin" panose="00000400000000000000" pitchFamily="2" charset="-78"/>
              </a:rPr>
              <a:t>زبان </a:t>
            </a:r>
            <a:r>
              <a:rPr lang="fa-IR" sz="1600" b="1" dirty="0" smtClean="0">
                <a:cs typeface="B Nazanin" panose="00000400000000000000" pitchFamily="2" charset="-78"/>
              </a:rPr>
              <a:t>بیانی و گفتاری</a:t>
            </a:r>
            <a:endParaRPr lang="fa-IR" sz="1600" b="1" dirty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Nazanin" panose="00000400000000000000" pitchFamily="2" charset="-78"/>
              </a:rPr>
              <a:t>مشكلات </a:t>
            </a:r>
            <a:r>
              <a:rPr lang="fa-IR" sz="1600" b="1" dirty="0">
                <a:cs typeface="B Nazanin" panose="00000400000000000000" pitchFamily="2" charset="-78"/>
              </a:rPr>
              <a:t>عملی و پراگماتیک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Nazanin" panose="00000400000000000000" pitchFamily="2" charset="-78"/>
              </a:rPr>
              <a:t>مشكلات </a:t>
            </a:r>
            <a:r>
              <a:rPr lang="fa-IR" sz="1600" b="1" dirty="0">
                <a:cs typeface="B Nazanin" panose="00000400000000000000" pitchFamily="2" charset="-78"/>
              </a:rPr>
              <a:t>عاطفی هیجانی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Nazanin" panose="00000400000000000000" pitchFamily="2" charset="-78"/>
              </a:rPr>
              <a:t>مشكلات </a:t>
            </a:r>
            <a:r>
              <a:rPr lang="fa-IR" sz="1600" b="1" dirty="0">
                <a:cs typeface="B Nazanin" panose="00000400000000000000" pitchFamily="2" charset="-78"/>
              </a:rPr>
              <a:t>روانی اجتماعی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Nazanin" panose="00000400000000000000" pitchFamily="2" charset="-78"/>
              </a:rPr>
              <a:t>مشكلات </a:t>
            </a:r>
            <a:r>
              <a:rPr lang="fa-IR" sz="1600" b="1" dirty="0">
                <a:cs typeface="B Nazanin" panose="00000400000000000000" pitchFamily="2" charset="-78"/>
              </a:rPr>
              <a:t>آموزشی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Nazanin" panose="00000400000000000000" pitchFamily="2" charset="-78"/>
              </a:rPr>
              <a:t>مشكلات </a:t>
            </a:r>
            <a:r>
              <a:rPr lang="fa-IR" sz="1600" b="1" dirty="0">
                <a:cs typeface="B Nazanin" panose="00000400000000000000" pitchFamily="2" charset="-78"/>
              </a:rPr>
              <a:t>خواندن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Nazanin" panose="00000400000000000000" pitchFamily="2" charset="-78"/>
              </a:rPr>
              <a:t>مشكلات </a:t>
            </a:r>
            <a:r>
              <a:rPr lang="fa-IR" sz="1600" b="1" dirty="0">
                <a:cs typeface="B Nazanin" panose="00000400000000000000" pitchFamily="2" charset="-78"/>
              </a:rPr>
              <a:t>نوشتاری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Nazanin" panose="00000400000000000000" pitchFamily="2" charset="-78"/>
              </a:rPr>
              <a:t>مشكلات </a:t>
            </a:r>
            <a:r>
              <a:rPr lang="fa-IR" sz="1600" b="1" dirty="0">
                <a:cs typeface="B Nazanin" panose="00000400000000000000" pitchFamily="2" charset="-78"/>
              </a:rPr>
              <a:t>شغلی و حرفه ای</a:t>
            </a:r>
            <a:endParaRPr lang="en-US" sz="1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798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ضرورت اجرای غربالگری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361" y="1905000"/>
            <a:ext cx="8915400" cy="3777622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بروز </a:t>
            </a:r>
            <a:r>
              <a:rPr lang="fa-IR" sz="2000" b="1" dirty="0">
                <a:cs typeface="B Nazanin" panose="00000400000000000000" pitchFamily="2" charset="-78"/>
              </a:rPr>
              <a:t>کم شنوایی در نوزادان </a:t>
            </a:r>
            <a:r>
              <a:rPr lang="fa-IR" sz="2000" b="1" dirty="0" smtClean="0">
                <a:cs typeface="B Nazanin" panose="00000400000000000000" pitchFamily="2" charset="-78"/>
              </a:rPr>
              <a:t>بیشتر </a:t>
            </a:r>
            <a:r>
              <a:rPr lang="fa-IR" sz="2000" b="1" dirty="0">
                <a:cs typeface="B Nazanin" panose="00000400000000000000" pitchFamily="2" charset="-78"/>
              </a:rPr>
              <a:t>از </a:t>
            </a:r>
            <a:r>
              <a:rPr lang="fa-IR" sz="2000" b="1" dirty="0" smtClean="0">
                <a:cs typeface="B Nazanin" panose="00000400000000000000" pitchFamily="2" charset="-78"/>
              </a:rPr>
              <a:t>هر بیماری </a:t>
            </a:r>
            <a:r>
              <a:rPr lang="fa-IR" sz="2000" b="1" dirty="0">
                <a:cs typeface="B Nazanin" panose="00000400000000000000" pitchFamily="2" charset="-78"/>
              </a:rPr>
              <a:t>دیگری رخ </a:t>
            </a:r>
            <a:r>
              <a:rPr lang="fa-IR" sz="2000" b="1" dirty="0" smtClean="0">
                <a:cs typeface="B Nazanin" panose="00000400000000000000" pitchFamily="2" charset="-78"/>
              </a:rPr>
              <a:t>می دهد.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80درصد از </a:t>
            </a:r>
            <a:r>
              <a:rPr lang="fa-IR" sz="2000" b="1" dirty="0">
                <a:cs typeface="B Nazanin" panose="00000400000000000000" pitchFamily="2" charset="-78"/>
              </a:rPr>
              <a:t>توانایی زبانی هر کودک، تا سن </a:t>
            </a:r>
            <a:r>
              <a:rPr lang="fa-IR" sz="2000" b="1" dirty="0" smtClean="0">
                <a:cs typeface="B Nazanin" panose="00000400000000000000" pitchFamily="2" charset="-78"/>
              </a:rPr>
              <a:t>18</a:t>
            </a:r>
            <a:r>
              <a:rPr lang="fa-IR" sz="2000" b="1" dirty="0">
                <a:cs typeface="B Nazanin" panose="00000400000000000000" pitchFamily="2" charset="-78"/>
              </a:rPr>
              <a:t>ماهگی تکوین می </a:t>
            </a:r>
            <a:r>
              <a:rPr lang="fa-IR" sz="2000" b="1" dirty="0" smtClean="0">
                <a:cs typeface="B Nazanin" panose="00000400000000000000" pitchFamily="2" charset="-78"/>
              </a:rPr>
              <a:t>یابد.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>
                <a:cs typeface="B Nazanin" panose="00000400000000000000" pitchFamily="2" charset="-78"/>
              </a:rPr>
              <a:t>ثابت شده است که </a:t>
            </a:r>
            <a:r>
              <a:rPr lang="fa-IR" sz="2000" b="1" dirty="0" smtClean="0">
                <a:cs typeface="B Nazanin" panose="00000400000000000000" pitchFamily="2" charset="-78"/>
              </a:rPr>
              <a:t>تشخیص زودهنگام  </a:t>
            </a:r>
            <a:r>
              <a:rPr lang="fa-IR" sz="2000" b="1" dirty="0">
                <a:cs typeface="B Nazanin" panose="00000400000000000000" pitchFamily="2" charset="-78"/>
              </a:rPr>
              <a:t>کم شنوایی در نوزاد </a:t>
            </a:r>
            <a:r>
              <a:rPr lang="fa-IR" sz="2000" b="1" dirty="0" smtClean="0">
                <a:cs typeface="B Nazanin" panose="00000400000000000000" pitchFamily="2" charset="-78"/>
              </a:rPr>
              <a:t>واجرای مداخله </a:t>
            </a:r>
            <a:r>
              <a:rPr lang="fa-IR" sz="2000" b="1" dirty="0">
                <a:cs typeface="B Nazanin" panose="00000400000000000000" pitchFamily="2" charset="-78"/>
              </a:rPr>
              <a:t>درمانی </a:t>
            </a:r>
            <a:r>
              <a:rPr lang="fa-IR" sz="2000" b="1" dirty="0" smtClean="0">
                <a:cs typeface="B Nazanin" panose="00000400000000000000" pitchFamily="2" charset="-78"/>
              </a:rPr>
              <a:t>زودهنگام،  </a:t>
            </a:r>
            <a:r>
              <a:rPr lang="fa-IR" sz="2000" b="1" dirty="0">
                <a:cs typeface="B Nazanin" panose="00000400000000000000" pitchFamily="2" charset="-78"/>
              </a:rPr>
              <a:t>در مسیر تکاملی کودک و سازگار </a:t>
            </a:r>
            <a:r>
              <a:rPr lang="fa-IR" sz="2000" b="1" dirty="0" smtClean="0">
                <a:cs typeface="B Nazanin" panose="00000400000000000000" pitchFamily="2" charset="-78"/>
              </a:rPr>
              <a:t>با</a:t>
            </a:r>
            <a:r>
              <a:rPr lang="fa-IR" sz="2000" b="1" dirty="0">
                <a:cs typeface="B Nazanin" panose="00000400000000000000" pitchFamily="2" charset="-78"/>
              </a:rPr>
              <a:t>رشد سنی و توانایی های شناختی وی بسیار موثر می </a:t>
            </a:r>
            <a:r>
              <a:rPr lang="fa-IR" sz="2000" b="1" dirty="0" smtClean="0">
                <a:cs typeface="B Nazanin" panose="00000400000000000000" pitchFamily="2" charset="-78"/>
              </a:rPr>
              <a:t>باشد.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>
                <a:cs typeface="B Nazanin" panose="00000400000000000000" pitchFamily="2" charset="-78"/>
              </a:rPr>
              <a:t>کودکان کم شنوایی که چنین مداخله و درمان </a:t>
            </a:r>
            <a:r>
              <a:rPr lang="fa-IR" sz="2000" b="1" dirty="0" smtClean="0">
                <a:cs typeface="B Nazanin" panose="00000400000000000000" pitchFamily="2" charset="-78"/>
              </a:rPr>
              <a:t>زودهنگامی را </a:t>
            </a:r>
            <a:r>
              <a:rPr lang="fa-IR" sz="2000" b="1" dirty="0">
                <a:cs typeface="B Nazanin" panose="00000400000000000000" pitchFamily="2" charset="-78"/>
              </a:rPr>
              <a:t>دریافت نمی کنند ا </a:t>
            </a:r>
            <a:r>
              <a:rPr lang="fa-IR" sz="2000" b="1" dirty="0" smtClean="0">
                <a:cs typeface="B Nazanin" panose="00000400000000000000" pitchFamily="2" charset="-78"/>
              </a:rPr>
              <a:t>غلب </a:t>
            </a:r>
            <a:r>
              <a:rPr lang="fa-IR" sz="2000" b="1" dirty="0">
                <a:cs typeface="B Nazanin" panose="00000400000000000000" pitchFamily="2" charset="-78"/>
              </a:rPr>
              <a:t>به خدمات  </a:t>
            </a:r>
            <a:r>
              <a:rPr lang="fa-IR" sz="2000" b="1" dirty="0" smtClean="0">
                <a:cs typeface="B Nazanin" panose="00000400000000000000" pitchFamily="2" charset="-78"/>
              </a:rPr>
              <a:t>آموزشی </a:t>
            </a:r>
            <a:r>
              <a:rPr lang="fa-IR" sz="2000" b="1" dirty="0">
                <a:cs typeface="B Nazanin" panose="00000400000000000000" pitchFamily="2" charset="-78"/>
              </a:rPr>
              <a:t>ویژه </a:t>
            </a:r>
            <a:r>
              <a:rPr lang="fa-IR" sz="2000" b="1" dirty="0" smtClean="0">
                <a:cs typeface="B Nazanin" panose="00000400000000000000" pitchFamily="2" charset="-78"/>
              </a:rPr>
              <a:t>نیاز</a:t>
            </a:r>
            <a:r>
              <a:rPr lang="fa-IR" sz="2000" b="1" dirty="0">
                <a:cs typeface="B Nazanin" panose="00000400000000000000" pitchFamily="2" charset="-78"/>
              </a:rPr>
              <a:t>خواهند </a:t>
            </a:r>
            <a:r>
              <a:rPr lang="fa-IR" sz="2000" b="1" dirty="0" smtClean="0">
                <a:cs typeface="B Nazanin" panose="00000400000000000000" pitchFamily="2" charset="-78"/>
              </a:rPr>
              <a:t>داشت.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آزمایش </a:t>
            </a:r>
            <a:r>
              <a:rPr lang="fa-IR" sz="2000" b="1" dirty="0">
                <a:cs typeface="B Nazanin" panose="00000400000000000000" pitchFamily="2" charset="-78"/>
              </a:rPr>
              <a:t>و شناسایی مناسب نوزاد مبتلا به کم شنوایی مداخله و </a:t>
            </a:r>
            <a:r>
              <a:rPr lang="fa-IR" sz="2000" b="1" dirty="0" smtClean="0">
                <a:cs typeface="B Nazanin" panose="00000400000000000000" pitchFamily="2" charset="-78"/>
              </a:rPr>
              <a:t>درمان زودهنگام  </a:t>
            </a:r>
            <a:r>
              <a:rPr lang="fa-IR" sz="2000" b="1" dirty="0">
                <a:cs typeface="B Nazanin" panose="00000400000000000000" pitchFamily="2" charset="-78"/>
              </a:rPr>
              <a:t>را تسهیل کرده و حصول به اهداف ملی ارتقاء سلامت کودکان </a:t>
            </a:r>
            <a:r>
              <a:rPr lang="fa-IR" sz="2000" b="1" dirty="0" smtClean="0">
                <a:cs typeface="B Nazanin" panose="00000400000000000000" pitchFamily="2" charset="-78"/>
              </a:rPr>
              <a:t>و</a:t>
            </a:r>
            <a:r>
              <a:rPr lang="fa-IR" sz="2000" b="1" dirty="0">
                <a:cs typeface="B Nazanin" panose="00000400000000000000" pitchFamily="2" charset="-78"/>
              </a:rPr>
              <a:t>کاهش هزینه های عمومی محقق خواهد </a:t>
            </a:r>
            <a:r>
              <a:rPr lang="fa-IR" sz="2000" b="1" dirty="0" smtClean="0">
                <a:cs typeface="B Nazanin" panose="00000400000000000000" pitchFamily="2" charset="-78"/>
              </a:rPr>
              <a:t>شد.</a:t>
            </a:r>
            <a:endParaRPr lang="fa-IR" sz="20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000" b="1" dirty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fa-IR" sz="2000" b="1" dirty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fa-IR" sz="2000" b="1" dirty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fa-IR" sz="2000" b="1" dirty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en-US" sz="20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000" b="1" dirty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fa-IR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9356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558" y="826673"/>
            <a:ext cx="9485166" cy="52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7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075" y="522938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نوبت </a:t>
            </a:r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ارزیابی : </a:t>
            </a:r>
            <a:r>
              <a:rPr lang="fa-IR" sz="2000" i="1" dirty="0" smtClean="0">
                <a:solidFill>
                  <a:srgbClr val="FF0000"/>
                </a:solidFill>
                <a:cs typeface="B Titr" panose="00000700000000000000" pitchFamily="2" charset="-78"/>
              </a:rPr>
              <a:t>ارزیابی </a:t>
            </a:r>
            <a:r>
              <a:rPr lang="fa-IR" sz="2000" i="1" dirty="0">
                <a:solidFill>
                  <a:srgbClr val="FF0000"/>
                </a:solidFill>
                <a:cs typeface="B Titr" panose="00000700000000000000" pitchFamily="2" charset="-78"/>
              </a:rPr>
              <a:t>سلامت شنوایی در دو نوبت نوزادی (اول) و  3-5سالگی (دوم) </a:t>
            </a:r>
            <a:r>
              <a:rPr lang="fa-IR" sz="2000" i="1" dirty="0" smtClean="0">
                <a:solidFill>
                  <a:srgbClr val="FF0000"/>
                </a:solidFill>
                <a:cs typeface="B Titr" panose="00000700000000000000" pitchFamily="2" charset="-78"/>
              </a:rPr>
              <a:t>بایستی صورت گیرد.</a:t>
            </a:r>
            <a:endParaRPr lang="en-US" sz="2000" i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2135" y="227527"/>
            <a:ext cx="8873544" cy="474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89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ارزیابی شنوایی نوزاد در مراقبت  3-5روزگی</a:t>
            </a:r>
            <a:endParaRPr lang="en-US" sz="3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029" y="1592688"/>
            <a:ext cx="8915400" cy="3777622"/>
          </a:xfrm>
        </p:spPr>
        <p:txBody>
          <a:bodyPr/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cs typeface="B Nazanin" panose="00000400000000000000" pitchFamily="2" charset="-78"/>
              </a:rPr>
              <a:t>از والدین درباره انجام غربالگری شنوایی و عوامل خطر سؤال کرده و سپس نوزاد </a:t>
            </a:r>
            <a:r>
              <a:rPr lang="fa-IR" b="1" dirty="0" smtClean="0">
                <a:cs typeface="B Nazanin" panose="00000400000000000000" pitchFamily="2" charset="-78"/>
              </a:rPr>
              <a:t>را</a:t>
            </a:r>
            <a:r>
              <a:rPr lang="fa-IR" b="1" dirty="0">
                <a:cs typeface="B Nazanin" panose="00000400000000000000" pitchFamily="2" charset="-78"/>
              </a:rPr>
              <a:t>طبقه بندی کنید: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-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آیا </a:t>
            </a: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تست غربالگری شنوایی نوبت اول (نوزادی) انجام شده است؟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در صورت </a:t>
            </a:r>
            <a:r>
              <a:rPr lang="fa-IR" b="1" dirty="0">
                <a:cs typeface="B Nazanin" panose="00000400000000000000" pitchFamily="2" charset="-78"/>
              </a:rPr>
              <a:t>انجام غربالگری شنوایی نوزادی در بیمارستان یا هر مرکز دیگری، از </a:t>
            </a:r>
            <a:r>
              <a:rPr lang="fa-IR" b="1" dirty="0" smtClean="0">
                <a:cs typeface="B Nazanin" panose="00000400000000000000" pitchFamily="2" charset="-78"/>
              </a:rPr>
              <a:t>والدین نوزاد </a:t>
            </a:r>
            <a:r>
              <a:rPr lang="fa-IR" b="1" dirty="0">
                <a:cs typeface="B Nazanin" panose="00000400000000000000" pitchFamily="2" charset="-78"/>
              </a:rPr>
              <a:t>بخواهید تا کارت مربوطه را ارائه نمایند و نتیجه غربالگری درج شده روی </a:t>
            </a:r>
            <a:r>
              <a:rPr lang="fa-IR" b="1" dirty="0" smtClean="0">
                <a:cs typeface="B Nazanin" panose="00000400000000000000" pitchFamily="2" charset="-78"/>
              </a:rPr>
              <a:t>کارت </a:t>
            </a:r>
            <a:r>
              <a:rPr lang="fa-IR" b="1" dirty="0">
                <a:cs typeface="B Nazanin" panose="00000400000000000000" pitchFamily="2" charset="-78"/>
              </a:rPr>
              <a:t>را </a:t>
            </a:r>
            <a:r>
              <a:rPr lang="fa-IR" b="1" dirty="0" smtClean="0">
                <a:cs typeface="B Nazanin" panose="00000400000000000000" pitchFamily="2" charset="-78"/>
              </a:rPr>
              <a:t>در سامانه </a:t>
            </a:r>
            <a:r>
              <a:rPr lang="fa-IR" b="1" dirty="0">
                <a:cs typeface="B Nazanin" panose="00000400000000000000" pitchFamily="2" charset="-78"/>
              </a:rPr>
              <a:t>سیب ثبت </a:t>
            </a:r>
            <a:r>
              <a:rPr lang="fa-IR" b="1" dirty="0" smtClean="0">
                <a:cs typeface="B Nazanin" panose="00000400000000000000" pitchFamily="2" charset="-78"/>
              </a:rPr>
              <a:t>نمایید.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           </a:t>
            </a:r>
            <a:r>
              <a:rPr lang="fa-IR" b="1" i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نتیجه با واژه </a:t>
            </a:r>
            <a:r>
              <a:rPr lang="fa-IR" b="1" i="1" dirty="0">
                <a:solidFill>
                  <a:srgbClr val="FF0000"/>
                </a:solidFill>
                <a:cs typeface="B Nazanin" panose="00000400000000000000" pitchFamily="2" charset="-78"/>
              </a:rPr>
              <a:t>گذر </a:t>
            </a:r>
            <a:r>
              <a:rPr lang="fa-IR" b="1" i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</a:t>
            </a:r>
            <a:r>
              <a:rPr lang="en-US" b="1" i="1" dirty="0">
                <a:solidFill>
                  <a:srgbClr val="FF0000"/>
                </a:solidFill>
                <a:cs typeface="B Nazanin" panose="00000400000000000000" pitchFamily="2" charset="-78"/>
              </a:rPr>
              <a:t>PASS</a:t>
            </a:r>
            <a:r>
              <a:rPr lang="fa-IR" b="1" i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)</a:t>
            </a:r>
            <a:r>
              <a:rPr lang="en-US" b="1" i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b="1" i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یا </a:t>
            </a:r>
            <a:r>
              <a:rPr lang="fa-IR" b="1" i="1" dirty="0">
                <a:solidFill>
                  <a:srgbClr val="FF0000"/>
                </a:solidFill>
                <a:cs typeface="B Nazanin" panose="00000400000000000000" pitchFamily="2" charset="-78"/>
              </a:rPr>
              <a:t>ارجاع </a:t>
            </a:r>
            <a:r>
              <a:rPr lang="fa-IR" b="1" i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</a:t>
            </a:r>
            <a:r>
              <a:rPr lang="en-US" b="1" i="1" dirty="0">
                <a:solidFill>
                  <a:srgbClr val="FF0000"/>
                </a:solidFill>
                <a:cs typeface="B Nazanin" panose="00000400000000000000" pitchFamily="2" charset="-78"/>
              </a:rPr>
              <a:t>REFER</a:t>
            </a:r>
            <a:r>
              <a:rPr lang="fa-IR" b="1" i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)</a:t>
            </a:r>
            <a:r>
              <a:rPr lang="en-US" b="1" i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b="1" i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مشخص می گردد.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cs typeface="B Nazanin" panose="00000400000000000000" pitchFamily="2" charset="-78"/>
              </a:rPr>
              <a:t> در صورت عدم انجام غربالگری،نوزاد را به نزدیکترین مرکز مجهز به واحد شنوایی شناسی ارجاع دهید.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513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344" y="781317"/>
            <a:ext cx="10109916" cy="4653567"/>
          </a:xfrm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solidFill>
                  <a:srgbClr val="FF0000"/>
                </a:solidFill>
              </a:rPr>
              <a:t>عامل خطر </a:t>
            </a:r>
            <a:r>
              <a:rPr lang="fa-IR" dirty="0" smtClean="0">
                <a:solidFill>
                  <a:srgbClr val="FF0000"/>
                </a:solidFill>
              </a:rPr>
              <a:t>ندارد: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100" b="1" dirty="0" smtClean="0">
                <a:cs typeface="B Titr" panose="00000700000000000000" pitchFamily="2" charset="-78"/>
              </a:rPr>
              <a:t>الف-</a:t>
            </a:r>
            <a:r>
              <a:rPr lang="fa-IR" sz="2100" b="1" dirty="0" smtClean="0">
                <a:cs typeface="B Nazanin" panose="00000400000000000000" pitchFamily="2" charset="-78"/>
              </a:rPr>
              <a:t> در صورتی که نتیجه تست </a:t>
            </a:r>
            <a:r>
              <a:rPr lang="en-US" sz="2100" b="1" dirty="0" smtClean="0">
                <a:cs typeface="B Nazanin" panose="00000400000000000000" pitchFamily="2" charset="-78"/>
              </a:rPr>
              <a:t>OAE</a:t>
            </a:r>
            <a:r>
              <a:rPr lang="fa-IR" sz="2100" b="1" dirty="0" smtClean="0">
                <a:cs typeface="B Nazanin" panose="00000400000000000000" pitchFamily="2" charset="-78"/>
              </a:rPr>
              <a:t>در بدو تولد ناکامل باشد، نوزاد را برای انجام </a:t>
            </a:r>
            <a:r>
              <a:rPr lang="en-US" sz="2100" b="1" dirty="0" smtClean="0">
                <a:cs typeface="B Nazanin" panose="00000400000000000000" pitchFamily="2" charset="-78"/>
              </a:rPr>
              <a:t>OAE</a:t>
            </a:r>
            <a:r>
              <a:rPr lang="fa-IR" sz="2100" b="1" dirty="0" smtClean="0">
                <a:cs typeface="B Nazanin" panose="00000400000000000000" pitchFamily="2" charset="-78"/>
              </a:rPr>
              <a:t>به واحد </a:t>
            </a:r>
            <a:r>
              <a:rPr lang="fa-IR" sz="2100" b="1" dirty="0">
                <a:cs typeface="B Nazanin" panose="00000400000000000000" pitchFamily="2" charset="-78"/>
              </a:rPr>
              <a:t>غربالگری ارجاع دهید: در </a:t>
            </a:r>
            <a:r>
              <a:rPr lang="fa-IR" sz="2100" b="1" dirty="0" smtClean="0">
                <a:cs typeface="B Nazanin" panose="00000400000000000000" pitchFamily="2" charset="-78"/>
              </a:rPr>
              <a:t>صورتی </a:t>
            </a:r>
            <a:r>
              <a:rPr lang="fa-IR" sz="2100" b="1" dirty="0">
                <a:cs typeface="B Nazanin" panose="00000400000000000000" pitchFamily="2" charset="-78"/>
              </a:rPr>
              <a:t>که نتیجه تست  </a:t>
            </a:r>
            <a:r>
              <a:rPr lang="en-US" sz="2100" b="1" dirty="0">
                <a:cs typeface="B Nazanin" panose="00000400000000000000" pitchFamily="2" charset="-78"/>
              </a:rPr>
              <a:t>OAE</a:t>
            </a:r>
            <a:r>
              <a:rPr lang="fa-IR" sz="2100" b="1" dirty="0" smtClean="0">
                <a:cs typeface="B Nazanin" panose="00000400000000000000" pitchFamily="2" charset="-78"/>
              </a:rPr>
              <a:t>ارجاع باشد</a:t>
            </a:r>
            <a:r>
              <a:rPr lang="fa-IR" sz="2100" b="1" dirty="0">
                <a:cs typeface="B Nazanin" panose="00000400000000000000" pitchFamily="2" charset="-78"/>
              </a:rPr>
              <a:t>، </a:t>
            </a:r>
            <a:r>
              <a:rPr lang="fa-IR" sz="2100" b="1" dirty="0" smtClean="0">
                <a:cs typeface="B Nazanin" panose="00000400000000000000" pitchFamily="2" charset="-78"/>
              </a:rPr>
              <a:t>نوزاد </a:t>
            </a:r>
            <a:r>
              <a:rPr lang="fa-IR" sz="2100" b="1" dirty="0">
                <a:cs typeface="B Nazanin" panose="00000400000000000000" pitchFamily="2" charset="-78"/>
              </a:rPr>
              <a:t>را </a:t>
            </a:r>
            <a:r>
              <a:rPr lang="fa-IR" sz="2100" b="1" dirty="0" smtClean="0">
                <a:cs typeface="B Nazanin" panose="00000400000000000000" pitchFamily="2" charset="-78"/>
              </a:rPr>
              <a:t>برای انجام تست  </a:t>
            </a:r>
            <a:r>
              <a:rPr lang="en-US" sz="2100" b="1" dirty="0" smtClean="0">
                <a:cs typeface="B Nazanin" panose="00000400000000000000" pitchFamily="2" charset="-78"/>
              </a:rPr>
              <a:t>AABR</a:t>
            </a:r>
            <a:r>
              <a:rPr lang="fa-IR" sz="2100" b="1" dirty="0" smtClean="0">
                <a:cs typeface="B Nazanin" panose="00000400000000000000" pitchFamily="2" charset="-78"/>
              </a:rPr>
              <a:t>ارجاع نموده و به والدین توصیه کنید تا با نتیجه تست برای مراقبت14 -15روزگی مراجعه کنند (مسیر مشخص شده  </a:t>
            </a:r>
            <a:r>
              <a:rPr lang="en-US" sz="2100" b="1" dirty="0" smtClean="0">
                <a:cs typeface="B Nazanin" panose="00000400000000000000" pitchFamily="2" charset="-78"/>
              </a:rPr>
              <a:t>a</a:t>
            </a:r>
            <a:r>
              <a:rPr lang="fa-IR" sz="2100" b="1" dirty="0" smtClean="0">
                <a:cs typeface="B Nazanin" panose="00000400000000000000" pitchFamily="2" charset="-78"/>
              </a:rPr>
              <a:t>در ارزیابی شنوایی  3-5روزگی).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100" b="1" dirty="0" smtClean="0">
                <a:cs typeface="B Titr" panose="00000700000000000000" pitchFamily="2" charset="-78"/>
              </a:rPr>
              <a:t>ب)</a:t>
            </a:r>
            <a:r>
              <a:rPr lang="fa-IR" sz="2100" b="1" dirty="0" smtClean="0">
                <a:cs typeface="B Nazanin" panose="00000400000000000000" pitchFamily="2" charset="-78"/>
              </a:rPr>
              <a:t>در صورتی که </a:t>
            </a:r>
            <a:r>
              <a:rPr lang="fa-IR" sz="2100" b="1" u="sng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نتیجه تست  </a:t>
            </a:r>
            <a:r>
              <a:rPr lang="en-US" sz="2100" b="1" u="sng" dirty="0" smtClean="0">
                <a:solidFill>
                  <a:srgbClr val="FF0000"/>
                </a:solidFill>
                <a:cs typeface="B Nazanin" panose="00000400000000000000" pitchFamily="2" charset="-78"/>
              </a:rPr>
              <a:t>OAE</a:t>
            </a:r>
            <a:r>
              <a:rPr lang="fa-IR" sz="2100" b="1" u="sng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گذر و نوزاد فاقد عوامل خطر باشد، نوزاد در دسته"مشكل شنوایی ندارد"، </a:t>
            </a:r>
            <a:r>
              <a:rPr lang="fa-IR" sz="2100" b="1" dirty="0" smtClean="0">
                <a:cs typeface="B Nazanin" panose="00000400000000000000" pitchFamily="2" charset="-78"/>
              </a:rPr>
              <a:t>طبقه بندی میشود. به والدین توصیه نمایید تا برای </a:t>
            </a:r>
            <a:r>
              <a:rPr lang="fa-IR" sz="2100" b="1" u="sng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مراقبت 14-15روزگی نوزاد </a:t>
            </a:r>
            <a:r>
              <a:rPr lang="fa-IR" sz="2100" b="1" dirty="0" smtClean="0">
                <a:cs typeface="B Nazanin" panose="00000400000000000000" pitchFamily="2" charset="-78"/>
              </a:rPr>
              <a:t>مراجعه کنند(مسیر مشخص شده  </a:t>
            </a:r>
            <a:r>
              <a:rPr lang="en-US" sz="2100" b="1" dirty="0" smtClean="0">
                <a:cs typeface="B Nazanin" panose="00000400000000000000" pitchFamily="2" charset="-78"/>
              </a:rPr>
              <a:t>d</a:t>
            </a:r>
            <a:r>
              <a:rPr lang="fa-IR" sz="2100" b="1" dirty="0" smtClean="0">
                <a:cs typeface="B Nazanin" panose="00000400000000000000" pitchFamily="2" charset="-78"/>
              </a:rPr>
              <a:t>در ارزیابی شنوایی  3-5روزگی) </a:t>
            </a:r>
            <a:r>
              <a:rPr lang="fa-IR" sz="2100" b="1" dirty="0">
                <a:cs typeface="B Nazanin" panose="00000400000000000000" pitchFamily="2" charset="-78"/>
              </a:rPr>
              <a:t>.</a:t>
            </a:r>
            <a:endParaRPr lang="fa-IR" sz="21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100" b="1" dirty="0" smtClean="0">
                <a:cs typeface="B Titr" panose="00000700000000000000" pitchFamily="2" charset="-78"/>
              </a:rPr>
              <a:t>ج) </a:t>
            </a:r>
            <a:r>
              <a:rPr lang="fa-IR" sz="2100" b="1" dirty="0" smtClean="0">
                <a:cs typeface="B Nazanin" panose="00000400000000000000" pitchFamily="2" charset="-78"/>
              </a:rPr>
              <a:t>در صورتی که نتیجه تست  </a:t>
            </a:r>
            <a:r>
              <a:rPr lang="en-US" sz="2100" b="1" dirty="0" smtClean="0">
                <a:cs typeface="B Nazanin" panose="00000400000000000000" pitchFamily="2" charset="-78"/>
              </a:rPr>
              <a:t>OAE</a:t>
            </a:r>
            <a:r>
              <a:rPr lang="fa-IR" sz="2100" b="1" dirty="0" smtClean="0">
                <a:cs typeface="B Nazanin" panose="00000400000000000000" pitchFamily="2" charset="-78"/>
              </a:rPr>
              <a:t>ارجاع باشد، نوزاد را برای انجام تست  </a:t>
            </a:r>
            <a:r>
              <a:rPr lang="en-US" sz="2100" b="1" dirty="0" smtClean="0">
                <a:cs typeface="B Nazanin" panose="00000400000000000000" pitchFamily="2" charset="-78"/>
              </a:rPr>
              <a:t>AABR</a:t>
            </a:r>
            <a:r>
              <a:rPr lang="fa-IR" sz="2100" b="1" dirty="0" smtClean="0">
                <a:cs typeface="B Nazanin" panose="00000400000000000000" pitchFamily="2" charset="-78"/>
              </a:rPr>
              <a:t>ارجاع</a:t>
            </a:r>
            <a:r>
              <a:rPr lang="fa-IR" sz="2100" b="1" dirty="0">
                <a:cs typeface="B Nazanin" panose="00000400000000000000" pitchFamily="2" charset="-78"/>
              </a:rPr>
              <a:t> </a:t>
            </a:r>
            <a:r>
              <a:rPr lang="fa-IR" sz="2100" b="1" dirty="0" smtClean="0">
                <a:cs typeface="B Nazanin" panose="00000400000000000000" pitchFamily="2" charset="-78"/>
              </a:rPr>
              <a:t>نموده و به والدین توصیه کنید تا با نتیجه تست برای مراقبت  14-15روزگی مراجعه کنند(مسیر مشخص شده  </a:t>
            </a:r>
            <a:r>
              <a:rPr lang="en-US" sz="2100" b="1" dirty="0" smtClean="0">
                <a:cs typeface="B Nazanin" panose="00000400000000000000" pitchFamily="2" charset="-78"/>
              </a:rPr>
              <a:t>c</a:t>
            </a:r>
            <a:r>
              <a:rPr lang="fa-IR" sz="2100" b="1" dirty="0" smtClean="0">
                <a:cs typeface="B Nazanin" panose="00000400000000000000" pitchFamily="2" charset="-78"/>
              </a:rPr>
              <a:t>در ارزیابی شنوایی  3-5روزگی).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نکته: در هر شرایطی مراقبت 14 تا 15 روزگی می بایست انجام شود.</a:t>
            </a:r>
            <a:endParaRPr lang="en-US" sz="20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5304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385</TotalTime>
  <Words>2359</Words>
  <Application>Microsoft Office PowerPoint</Application>
  <PresentationFormat>Widescreen</PresentationFormat>
  <Paragraphs>145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 Nazanin</vt:lpstr>
      <vt:lpstr>B Titr</vt:lpstr>
      <vt:lpstr>Century Gothic</vt:lpstr>
      <vt:lpstr>IranNastaliq</vt:lpstr>
      <vt:lpstr>Tahoma</vt:lpstr>
      <vt:lpstr>Wingdings</vt:lpstr>
      <vt:lpstr>Wingdings 3</vt:lpstr>
      <vt:lpstr>Wisp</vt:lpstr>
      <vt:lpstr>PowerPoint Presentation</vt:lpstr>
      <vt:lpstr>PowerPoint Presentation</vt:lpstr>
      <vt:lpstr>مراقبت از گوش و شنوایی</vt:lpstr>
      <vt:lpstr>عوارض کم شنوایی های شناسایی نشده</vt:lpstr>
      <vt:lpstr>ضرورت اجرای غربالگری</vt:lpstr>
      <vt:lpstr>PowerPoint Presentation</vt:lpstr>
      <vt:lpstr>نوبت ارزیابی : ارزیابی سلامت شنوایی در دو نوبت نوزادی (اول) و  3-5سالگی (دوم) بایستی صورت گیرد.</vt:lpstr>
      <vt:lpstr>ارزیابی شنوایی نوزاد در مراقبت  3-5روزگی</vt:lpstr>
      <vt:lpstr>PowerPoint Presentation</vt:lpstr>
      <vt:lpstr>PowerPoint Presentation</vt:lpstr>
      <vt:lpstr>عوامل خطر  3-5روزگی</vt:lpstr>
      <vt:lpstr>ارزیابی شنوایی نوزاد در مراقبت  14-15روزگی</vt:lpstr>
      <vt:lpstr>ارزیابی شنوایی نوزاد  10-14روزه بدون غربالگری شنوایی یا دارای  OAEناکامل</vt:lpstr>
      <vt:lpstr>PowerPoint Presentation</vt:lpstr>
      <vt:lpstr>PowerPoint Presentation</vt:lpstr>
      <vt:lpstr>ارزیابی شنوایی نوزاد  10-14روزه دارای نتیجه  غربالگری شنوایی</vt:lpstr>
      <vt:lpstr>PowerPoint Presentation</vt:lpstr>
      <vt:lpstr>PowerPoint Presentation</vt:lpstr>
      <vt:lpstr>PowerPoint Presentation</vt:lpstr>
      <vt:lpstr>اقدامات پزشک</vt:lpstr>
      <vt:lpstr> نکات کلیدی</vt:lpstr>
      <vt:lpstr>انواع آسیب شنوایی</vt:lpstr>
      <vt:lpstr>روش های ارزیابی شنوایی</vt:lpstr>
      <vt:lpstr>PowerPoint Presentation</vt:lpstr>
      <vt:lpstr>انتظارات از مراقب سلامت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Mahdis Changizi</dc:creator>
  <cp:lastModifiedBy>Azita Karimi</cp:lastModifiedBy>
  <cp:revision>43</cp:revision>
  <dcterms:created xsi:type="dcterms:W3CDTF">2022-05-01T07:06:51Z</dcterms:created>
  <dcterms:modified xsi:type="dcterms:W3CDTF">2022-05-02T09:23:28Z</dcterms:modified>
</cp:coreProperties>
</file>